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Raleway"/>
      <p:regular r:id="rId29"/>
      <p:bold r:id="rId30"/>
      <p:italic r:id="rId31"/>
      <p:boldItalic r:id="rId32"/>
    </p:embeddedFont>
    <p:embeddedFont>
      <p:font typeface="Poppins"/>
      <p:regular r:id="rId33"/>
      <p:bold r:id="rId34"/>
      <p:italic r:id="rId35"/>
      <p:boldItalic r:id="rId36"/>
    </p:embeddedFont>
    <p:embeddedFont>
      <p:font typeface="Lato"/>
      <p:regular r:id="rId37"/>
      <p:bold r:id="rId38"/>
      <p:italic r:id="rId39"/>
      <p:boldItalic r:id="rId40"/>
    </p:embeddedFont>
    <p:embeddedFont>
      <p:font typeface="Poppins Light"/>
      <p:regular r:id="rId41"/>
      <p:bold r:id="rId42"/>
      <p:italic r:id="rId43"/>
      <p:boldItalic r:id="rId44"/>
    </p:embeddedFont>
    <p:embeddedFont>
      <p:font typeface="Poppins Medium"/>
      <p:regular r:id="rId45"/>
      <p:bold r:id="rId46"/>
      <p:italic r:id="rId47"/>
      <p:boldItalic r:id="rId48"/>
    </p:embeddedFont>
    <p:embeddedFont>
      <p:font typeface="Poppins Black"/>
      <p:bold r:id="rId49"/>
      <p:boldItalic r:id="rId50"/>
    </p:embeddedFont>
    <p:embeddedFont>
      <p:font typeface="Poppins SemiBold"/>
      <p:regular r:id="rId51"/>
      <p:bold r:id="rId52"/>
      <p:italic r:id="rId53"/>
      <p:boldItalic r:id="rId54"/>
    </p:embeddedFont>
    <p:embeddedFont>
      <p:font typeface="Poppins ExtraBold"/>
      <p:bold r:id="rId55"/>
      <p:boldItalic r:id="rId56"/>
    </p:embeddedFont>
    <p:embeddedFont>
      <p:font typeface="Source Sans Pro"/>
      <p:regular r:id="rId57"/>
      <p:bold r:id="rId58"/>
      <p:italic r:id="rId59"/>
      <p:boldItalic r:id="rId6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64FAB3-1D4A-4098-8B61-9DDC0D786B4B}">
  <a:tblStyle styleId="{9E64FAB3-1D4A-4098-8B61-9DDC0D786B4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Italic.fntdata"/><Relationship Id="rId42" Type="http://schemas.openxmlformats.org/officeDocument/2006/relationships/font" Target="fonts/PoppinsLight-bold.fntdata"/><Relationship Id="rId41" Type="http://schemas.openxmlformats.org/officeDocument/2006/relationships/font" Target="fonts/PoppinsLight-regular.fntdata"/><Relationship Id="rId44" Type="http://schemas.openxmlformats.org/officeDocument/2006/relationships/font" Target="fonts/PoppinsLight-boldItalic.fntdata"/><Relationship Id="rId43" Type="http://schemas.openxmlformats.org/officeDocument/2006/relationships/font" Target="fonts/PoppinsLight-italic.fntdata"/><Relationship Id="rId46" Type="http://schemas.openxmlformats.org/officeDocument/2006/relationships/font" Target="fonts/PoppinsMedium-bold.fntdata"/><Relationship Id="rId45" Type="http://schemas.openxmlformats.org/officeDocument/2006/relationships/font" Target="fonts/PoppinsMedium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PoppinsMedium-boldItalic.fntdata"/><Relationship Id="rId47" Type="http://schemas.openxmlformats.org/officeDocument/2006/relationships/font" Target="fonts/PoppinsMedium-italic.fntdata"/><Relationship Id="rId49" Type="http://schemas.openxmlformats.org/officeDocument/2006/relationships/font" Target="fonts/PoppinsBlack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italic.fntdata"/><Relationship Id="rId30" Type="http://schemas.openxmlformats.org/officeDocument/2006/relationships/font" Target="fonts/Raleway-bold.fntdata"/><Relationship Id="rId33" Type="http://schemas.openxmlformats.org/officeDocument/2006/relationships/font" Target="fonts/Poppins-regular.fntdata"/><Relationship Id="rId32" Type="http://schemas.openxmlformats.org/officeDocument/2006/relationships/font" Target="fonts/Raleway-boldItalic.fntdata"/><Relationship Id="rId35" Type="http://schemas.openxmlformats.org/officeDocument/2006/relationships/font" Target="fonts/Poppins-italic.fntdata"/><Relationship Id="rId34" Type="http://schemas.openxmlformats.org/officeDocument/2006/relationships/font" Target="fonts/Poppins-bold.fntdata"/><Relationship Id="rId37" Type="http://schemas.openxmlformats.org/officeDocument/2006/relationships/font" Target="fonts/Lato-regular.fntdata"/><Relationship Id="rId36" Type="http://schemas.openxmlformats.org/officeDocument/2006/relationships/font" Target="fonts/Poppins-boldItalic.fntdata"/><Relationship Id="rId39" Type="http://schemas.openxmlformats.org/officeDocument/2006/relationships/font" Target="fonts/Lato-italic.fntdata"/><Relationship Id="rId38" Type="http://schemas.openxmlformats.org/officeDocument/2006/relationships/font" Target="fonts/Lato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SourceSansPro-boldItalic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font" Target="fonts/Raleway-regular.fntdata"/><Relationship Id="rId51" Type="http://schemas.openxmlformats.org/officeDocument/2006/relationships/font" Target="fonts/PoppinsSemiBold-regular.fntdata"/><Relationship Id="rId50" Type="http://schemas.openxmlformats.org/officeDocument/2006/relationships/font" Target="fonts/PoppinsBlack-boldItalic.fntdata"/><Relationship Id="rId53" Type="http://schemas.openxmlformats.org/officeDocument/2006/relationships/font" Target="fonts/PoppinsSemiBold-italic.fntdata"/><Relationship Id="rId52" Type="http://schemas.openxmlformats.org/officeDocument/2006/relationships/font" Target="fonts/PoppinsSemiBold-bold.fntdata"/><Relationship Id="rId11" Type="http://schemas.openxmlformats.org/officeDocument/2006/relationships/slide" Target="slides/slide5.xml"/><Relationship Id="rId55" Type="http://schemas.openxmlformats.org/officeDocument/2006/relationships/font" Target="fonts/PoppinsExtraBold-bold.fntdata"/><Relationship Id="rId10" Type="http://schemas.openxmlformats.org/officeDocument/2006/relationships/slide" Target="slides/slide4.xml"/><Relationship Id="rId54" Type="http://schemas.openxmlformats.org/officeDocument/2006/relationships/font" Target="fonts/PoppinsSemiBold-boldItalic.fntdata"/><Relationship Id="rId13" Type="http://schemas.openxmlformats.org/officeDocument/2006/relationships/slide" Target="slides/slide7.xml"/><Relationship Id="rId57" Type="http://schemas.openxmlformats.org/officeDocument/2006/relationships/font" Target="fonts/SourceSansPro-regular.fntdata"/><Relationship Id="rId12" Type="http://schemas.openxmlformats.org/officeDocument/2006/relationships/slide" Target="slides/slide6.xml"/><Relationship Id="rId56" Type="http://schemas.openxmlformats.org/officeDocument/2006/relationships/font" Target="fonts/PoppinsExtraBold-boldItalic.fntdata"/><Relationship Id="rId15" Type="http://schemas.openxmlformats.org/officeDocument/2006/relationships/slide" Target="slides/slide9.xml"/><Relationship Id="rId59" Type="http://schemas.openxmlformats.org/officeDocument/2006/relationships/font" Target="fonts/SourceSansPro-italic.fntdata"/><Relationship Id="rId14" Type="http://schemas.openxmlformats.org/officeDocument/2006/relationships/slide" Target="slides/slide8.xml"/><Relationship Id="rId58" Type="http://schemas.openxmlformats.org/officeDocument/2006/relationships/font" Target="fonts/SourceSansPro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0310f20b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f0310f20b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ca279457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ca279457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f0310f20b4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f0310f20b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ca279457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eca279457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f0310f20b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f0310f20b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ca279457f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eca279457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ca279457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eca279457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f0310f20b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f0310f20b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eca279457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eca279457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eca279457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eca279457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b107d92f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cb107d92f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f0310f20b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f0310f20b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f0310f20b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f0310f20b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e178fec6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e178fec6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b107d92fd_0_6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b107d92fd_0_6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28e9c2321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e28e9c2321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b107d92fd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b107d92fd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f0310f20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f0310f20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ed65589e6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ed65589e6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f0310f20b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f0310f20b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d65589e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d65589e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/>
          <p:nvPr/>
        </p:nvSpPr>
        <p:spPr>
          <a:xfrm rot="10800000">
            <a:off x="3489500" y="-156056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3489500" y="4034431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type="title"/>
          </p:nvPr>
        </p:nvSpPr>
        <p:spPr>
          <a:xfrm>
            <a:off x="2137800" y="1494300"/>
            <a:ext cx="4868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2137800" y="2336101"/>
            <a:ext cx="4868400" cy="13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242400" y="1099300"/>
            <a:ext cx="2990400" cy="86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>
                <a:solidFill>
                  <a:schemeClr val="accent2"/>
                </a:solidFill>
                <a:latin typeface="Poppins Black"/>
                <a:ea typeface="Poppins Black"/>
                <a:cs typeface="Poppins Black"/>
                <a:sym typeface="Poppins Black"/>
              </a:rPr>
              <a:t>PAA 2022</a:t>
            </a:r>
            <a:endParaRPr b="0">
              <a:solidFill>
                <a:schemeClr val="accent2"/>
              </a:solidFill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242400" y="1889000"/>
            <a:ext cx="53892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Poppins"/>
                <a:ea typeface="Poppins"/>
                <a:cs typeface="Poppins"/>
                <a:sym typeface="Poppins"/>
              </a:rPr>
              <a:t>Plan Anual de Adquisiciones </a:t>
            </a:r>
            <a:endParaRPr b="1" sz="32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7125" y="256150"/>
            <a:ext cx="3233101" cy="125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/>
        </p:nvSpPr>
        <p:spPr>
          <a:xfrm>
            <a:off x="1835925" y="209125"/>
            <a:ext cx="5062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PROMOCIÓN DE VIVIENDA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85" name="Google Shape;185;p23"/>
          <p:cNvGraphicFramePr/>
          <p:nvPr/>
        </p:nvGraphicFramePr>
        <p:xfrm>
          <a:off x="535150" y="1886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188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</a:tr>
              <a:tr h="149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DGPV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$3,982,787.00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$9,484,555.00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$10,538,842.00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$9,008,655.22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E9E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6" name="Google Shape;186;p23"/>
          <p:cNvGraphicFramePr/>
          <p:nvPr/>
        </p:nvGraphicFramePr>
        <p:xfrm>
          <a:off x="535163" y="3183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50"/>
              </a:tblGrid>
              <a:tr h="329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DGPV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16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29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24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E9ED"/>
                    </a:solidFill>
                  </a:tcPr>
                </a:tc>
              </a:tr>
            </a:tbl>
          </a:graphicData>
        </a:graphic>
      </p:graphicFrame>
      <p:sp>
        <p:nvSpPr>
          <p:cNvPr id="187" name="Google Shape;187;p23"/>
          <p:cNvSpPr txBox="1"/>
          <p:nvPr/>
        </p:nvSpPr>
        <p:spPr>
          <a:xfrm>
            <a:off x="471113" y="2707300"/>
            <a:ext cx="800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88" name="Google Shape;18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3"/>
          <p:cNvSpPr txBox="1"/>
          <p:nvPr/>
        </p:nvSpPr>
        <p:spPr>
          <a:xfrm>
            <a:off x="258450" y="4367025"/>
            <a:ext cx="337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0" y="4620300"/>
            <a:ext cx="5937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 PARTIR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2020 SE COMIENZA LA 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CONSOLIDACIÓN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</a:t>
            </a:r>
            <a:r>
              <a:rPr b="1" lang="en" sz="1100" u="sng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EQUIPOS ESPECIALIZADOS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PARA DIVERSAS ÁREAS DEL INSTITUTO.</a:t>
            </a:r>
            <a:endParaRPr b="1" sz="1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1278900" y="1424425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 PARA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4" title="Points scored"/>
          <p:cNvPicPr preferRelativeResize="0"/>
          <p:nvPr/>
        </p:nvPicPr>
        <p:blipFill rotWithShape="1">
          <a:blip r:embed="rId3">
            <a:alphaModFix/>
          </a:blip>
          <a:srcRect b="0" l="3290" r="5050" t="0"/>
          <a:stretch/>
        </p:blipFill>
        <p:spPr>
          <a:xfrm>
            <a:off x="4469575" y="1276325"/>
            <a:ext cx="4527450" cy="3054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4"/>
          <p:cNvSpPr txBox="1"/>
          <p:nvPr/>
        </p:nvSpPr>
        <p:spPr>
          <a:xfrm>
            <a:off x="4872625" y="47325"/>
            <a:ext cx="4010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PROMOCIÓN DE VIVIENDA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99" name="Google Shape;199;p24"/>
          <p:cNvGraphicFramePr/>
          <p:nvPr/>
        </p:nvGraphicFramePr>
        <p:xfrm>
          <a:off x="5489975" y="818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2776000"/>
              </a:tblGrid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 SOLICITADO 2022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</a:t>
                      </a: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9,008,655.22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00" name="Google Shape;200;p24"/>
          <p:cNvGraphicFramePr/>
          <p:nvPr/>
        </p:nvGraphicFramePr>
        <p:xfrm>
          <a:off x="152400" y="15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342900"/>
                <a:gridCol w="2679350"/>
                <a:gridCol w="651400"/>
                <a:gridCol w="3686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 los Servicios de Avalúos catastrales, comerciales y opiniones de valor para las distintas propiedades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$2,400,000.00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26.60%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Pinturas, impermeabilizantes y complementos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$1,905,612.24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21.20%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suministro e instalación de enmallados para las propiedades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$1,056,854.00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 mantenimiento preventivo y correctivo de equipos de aire acondicionado ubicados en diferentes edificios propiedad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$1,026,750.00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Productos Minerales no Metálicos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$760,004.78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mezcladoras y materiales complementarios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$317,979.79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Material eléctrico y electrónico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$291,643.65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Cemento y Productos de Concreto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$241,173.53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herramienta mayor para las direcciones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$197,510.31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herramienta menor para las distintas direcciones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$189,028.81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Artículos Metálicos para la construcción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$184,765.51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refacciones y accesorios menores de para reparación y Mantenimiento de edificios y diversas áreas de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$164,328.96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Madera y productos de madera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$85,400.47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Bombas Sumergibles Y Tanques precargados para diferentes edificios propiedad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$49,154.56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Cal, yeso y productos de yeso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$46,193.95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Calentadores domésticos y refacciones diversas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$36,247.34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plásticos, hules y derivados para reparación y Mantenimiento de las diversas áreas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$31,597.74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Gas Refrigerante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$24,409.58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1" name="Google Shape;201;p24"/>
          <p:cNvSpPr txBox="1"/>
          <p:nvPr/>
        </p:nvSpPr>
        <p:spPr>
          <a:xfrm>
            <a:off x="5053501" y="4517675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2" name="Google Shape;202;p24"/>
          <p:cNvSpPr/>
          <p:nvPr/>
        </p:nvSpPr>
        <p:spPr>
          <a:xfrm>
            <a:off x="4866300" y="4571988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4"/>
          <p:cNvSpPr/>
          <p:nvPr/>
        </p:nvSpPr>
        <p:spPr>
          <a:xfrm>
            <a:off x="4866300" y="48115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/>
          <p:nvPr/>
        </p:nvSpPr>
        <p:spPr>
          <a:xfrm>
            <a:off x="1051650" y="262375"/>
            <a:ext cx="64524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PRESTACIONES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209" name="Google Shape;209;p25"/>
          <p:cNvGraphicFramePr/>
          <p:nvPr/>
        </p:nvGraphicFramePr>
        <p:xfrm>
          <a:off x="481663" y="1879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391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$2,693,752.30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$3,631,644.00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$2,976,000.00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$5,193,781.82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0" name="Google Shape;210;p25"/>
          <p:cNvGraphicFramePr/>
          <p:nvPr/>
        </p:nvGraphicFramePr>
        <p:xfrm>
          <a:off x="449650" y="32054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95800"/>
                <a:gridCol w="1574550"/>
                <a:gridCol w="1574550"/>
                <a:gridCol w="1674525"/>
                <a:gridCol w="1719650"/>
              </a:tblGrid>
              <a:tr h="373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8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10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211" name="Google Shape;211;p25"/>
          <p:cNvSpPr txBox="1"/>
          <p:nvPr/>
        </p:nvSpPr>
        <p:spPr>
          <a:xfrm>
            <a:off x="449638" y="2689050"/>
            <a:ext cx="800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12" name="Google Shape;2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5"/>
          <p:cNvSpPr txBox="1"/>
          <p:nvPr/>
        </p:nvSpPr>
        <p:spPr>
          <a:xfrm>
            <a:off x="0" y="4789500"/>
            <a:ext cx="6586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2022- SE TIENE PROYECTADO LA 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REMODELACIÓN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DIVERSAS ÁREAS DE CADIP Y DE LA CASA HOGAR.</a:t>
            </a:r>
            <a:endParaRPr b="1" sz="1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1158100" y="1362725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EN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2725" y="1278600"/>
            <a:ext cx="4869975" cy="3011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6"/>
          <p:cNvSpPr txBox="1"/>
          <p:nvPr/>
        </p:nvSpPr>
        <p:spPr>
          <a:xfrm>
            <a:off x="1327925" y="152400"/>
            <a:ext cx="6185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PRESTACIONES</a:t>
            </a:r>
            <a:endParaRPr b="1" sz="2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2" name="Google Shape;222;p26"/>
          <p:cNvSpPr txBox="1"/>
          <p:nvPr/>
        </p:nvSpPr>
        <p:spPr>
          <a:xfrm>
            <a:off x="5204775" y="597125"/>
            <a:ext cx="3564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MONTO SOLICITADO 2022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 $5,193,781.82 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223" name="Google Shape;223;p26"/>
          <p:cNvGraphicFramePr/>
          <p:nvPr/>
        </p:nvGraphicFramePr>
        <p:xfrm>
          <a:off x="223700" y="1101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295275"/>
                <a:gridCol w="1866900"/>
                <a:gridCol w="637850"/>
                <a:gridCol w="5527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DE COMPRA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C2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C232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Productos para la alimentación de residentes de CADIp-Casa Hogar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$2,858,402.78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Cortinas para las habitaciones del CADIP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$701,679.01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Autobuses para los Paseos del CADIP 2022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$631,159.87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Camas Eléctricas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$316,467.33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Refrigerios para los Eventos del CADIP 2022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$149,601.33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2.90%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Obsequios para los Eventos del CADIP 2022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$138,790.13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Guías de Prepago para la Dirección General de Prestaciones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$85,045.73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de Blancos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$82,928.40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Colchones para Camas Eléctricas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$76,693.52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Refrigerios para los Paseos del CADIP 2022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$55,732.59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Adquisición, suministro y colocación de Lonas para Toldos Enrollables del CADIP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Tanque Hidroneumático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Grúa Elevador y Arnés para pacientes de la Casa Hogar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$17,281.13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224" name="Google Shape;224;p26"/>
          <p:cNvSpPr txBox="1"/>
          <p:nvPr/>
        </p:nvSpPr>
        <p:spPr>
          <a:xfrm>
            <a:off x="5053501" y="4517675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5" name="Google Shape;225;p26"/>
          <p:cNvSpPr/>
          <p:nvPr/>
        </p:nvSpPr>
        <p:spPr>
          <a:xfrm>
            <a:off x="4866300" y="4571988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6"/>
          <p:cNvSpPr/>
          <p:nvPr/>
        </p:nvSpPr>
        <p:spPr>
          <a:xfrm>
            <a:off x="4866300" y="48115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 txBox="1"/>
          <p:nvPr/>
        </p:nvSpPr>
        <p:spPr>
          <a:xfrm>
            <a:off x="1285875" y="259025"/>
            <a:ext cx="642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ADMINISTRACIÓN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232" name="Google Shape;232;p27"/>
          <p:cNvGraphicFramePr/>
          <p:nvPr/>
        </p:nvGraphicFramePr>
        <p:xfrm>
          <a:off x="558350" y="176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391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DGA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$32,334,609.11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$33,455,824.00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$33,246,728.00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$43,007,104.86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3" name="Google Shape;233;p27"/>
          <p:cNvGraphicFramePr/>
          <p:nvPr/>
        </p:nvGraphicFramePr>
        <p:xfrm>
          <a:off x="558350" y="3123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93200"/>
                <a:gridCol w="1395000"/>
                <a:gridCol w="1715000"/>
                <a:gridCol w="1715000"/>
                <a:gridCol w="1656825"/>
              </a:tblGrid>
              <a:tr h="373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DGA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28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42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29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36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</a:tbl>
          </a:graphicData>
        </a:graphic>
      </p:graphicFrame>
      <p:sp>
        <p:nvSpPr>
          <p:cNvPr id="234" name="Google Shape;234;p27"/>
          <p:cNvSpPr txBox="1"/>
          <p:nvPr/>
        </p:nvSpPr>
        <p:spPr>
          <a:xfrm>
            <a:off x="494338" y="2661963"/>
            <a:ext cx="800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35" name="Google Shape;23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7"/>
          <p:cNvSpPr txBox="1"/>
          <p:nvPr/>
        </p:nvSpPr>
        <p:spPr>
          <a:xfrm>
            <a:off x="0" y="4620300"/>
            <a:ext cx="6903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2022- SE CONSOLIDARON LA MAYOR PARTE DE PARTIDAS CORRESPONDIENTES A LOS SERVICIOS GENERALES DEL INSTITUTO, A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DEMÁS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INCLUIR PROYECTOS 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ESPECÍFICOS</a:t>
            </a:r>
            <a:r>
              <a:rPr b="1" lang="en" sz="11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(ARCHIVO Y CENTROS DE SERVICIO).</a:t>
            </a:r>
            <a:endParaRPr b="1" sz="11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Google Shape;237;p27"/>
          <p:cNvSpPr txBox="1"/>
          <p:nvPr/>
        </p:nvSpPr>
        <p:spPr>
          <a:xfrm>
            <a:off x="1278900" y="1306625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EN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/>
          <p:nvPr/>
        </p:nvSpPr>
        <p:spPr>
          <a:xfrm>
            <a:off x="1362000" y="-75450"/>
            <a:ext cx="642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ADMINISTRACIÓN</a:t>
            </a:r>
            <a:endParaRPr b="1" sz="2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43" name="Google Shape;24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4391" y="4502775"/>
            <a:ext cx="1656084" cy="6407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4" name="Google Shape;244;p28"/>
          <p:cNvGraphicFramePr/>
          <p:nvPr/>
        </p:nvGraphicFramePr>
        <p:xfrm>
          <a:off x="179150" y="452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314325"/>
                <a:gridCol w="2283275"/>
                <a:gridCol w="774250"/>
                <a:gridCol w="53340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DE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vigilancia no armada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$8,204,065.48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19.10%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limpieza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$6,308,080.00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Proyecto de Archivo Móvil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$3,753,369.36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uniformes para el personal femenino del IPEJAL 2020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$2,500,000.00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Modernización tecnológica para los elevadores E7023 y E7024 edificio central Agustín Yáñez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$2,242,716.52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del parque vehicular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$2,084,768.99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vigilancia armada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$1,803,055.68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Póliza de seguro de bienes patrimoniales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$1,632,294.73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mantenimiento preventivo y correctivo de 14 elevadores propiedad del instituto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$1,582,666.66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uniformes operativos y médicos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$1,383,311.21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dispersión de gasolina por tarjeta electrónica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$1,363,258.20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preventivo y correctivo para el parque vehicular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$1,213,909.22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Material de Papelería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$1,184,998.33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muebles de oficina y estantería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$1,032,725.46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Impresos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$881,744.68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Habilitación elevador E1496 marca OTIS Torre Hidalgo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$808,593.08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1.90%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mantenimiento preventivo y correctivo a las plantas de emergencia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$790,166.52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mantenimiento preventivo y correctivo a equipos contra incendio, detección, alarmas, voceo, y extinción (FM 200 CO2)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$669,898.33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5" name="Google Shape;245;p28"/>
          <p:cNvGraphicFramePr/>
          <p:nvPr/>
        </p:nvGraphicFramePr>
        <p:xfrm>
          <a:off x="4206575" y="463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314325"/>
                <a:gridCol w="3421525"/>
                <a:gridCol w="562900"/>
                <a:gridCol w="5451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DE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C78D8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bienes y contratación de servicios para el evento de la posada de los trabajadores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$623,306.67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Químicos para tratamiento y mantenimiento de agua de alberca del Club Hacienda Real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$528,880.99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Prendas de seguridad y protección personal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$480,015.69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Mobiliario para Capillas de Velación San Lázaro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$281,122.37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recarga y mantenimiento correctivo de extintores.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$268,616.84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La contratación de servicios técnicos de fumigación preventiva y correctiva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$255,380.00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bienes y contratación de servicios para el evento del día de las madres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$214,228.80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Servicios de R.P.B.I. (Recolección de residuos peligrosos biológico infecciosos)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$199,056.00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Material de Limpieza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$180,000.00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Gel Antibacterial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$174,918.33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Sellos Institucionales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$116,304.20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Dispersión por tarjeta para compra de Despensa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$87,000.00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Herramientas y equipo especial para sanitización y mantenimiento de áreas verdes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$50,429.06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Accesorios menores de equipo de transporte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$26,846.27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Lubricantes y aditivos para vehículos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$23,286.51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electrodomésticos, otros mobiliarios y equipos de administración.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$22,995.80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placas y pines para reconocimiento por años de servicio.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$21,650.94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Tapetes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$13,443.94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6" name="Google Shape;246;p28"/>
          <p:cNvSpPr/>
          <p:nvPr/>
        </p:nvSpPr>
        <p:spPr>
          <a:xfrm>
            <a:off x="4866300" y="4571988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8"/>
          <p:cNvSpPr/>
          <p:nvPr/>
        </p:nvSpPr>
        <p:spPr>
          <a:xfrm>
            <a:off x="4866300" y="48115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8"/>
          <p:cNvSpPr txBox="1"/>
          <p:nvPr/>
        </p:nvSpPr>
        <p:spPr>
          <a:xfrm>
            <a:off x="5053501" y="4517675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9"/>
          <p:cNvSpPr txBox="1"/>
          <p:nvPr/>
        </p:nvSpPr>
        <p:spPr>
          <a:xfrm>
            <a:off x="1285875" y="0"/>
            <a:ext cx="642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ADMINISTRACIÓN</a:t>
            </a:r>
            <a:endParaRPr b="1" sz="2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54" name="Google Shape;254;p29" title="Chart"/>
          <p:cNvPicPr preferRelativeResize="0"/>
          <p:nvPr/>
        </p:nvPicPr>
        <p:blipFill rotWithShape="1">
          <a:blip r:embed="rId3">
            <a:alphaModFix/>
          </a:blip>
          <a:srcRect b="0" l="0" r="15846" t="0"/>
          <a:stretch/>
        </p:blipFill>
        <p:spPr>
          <a:xfrm>
            <a:off x="3143675" y="569438"/>
            <a:ext cx="5446749" cy="400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4067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9"/>
          <p:cNvSpPr txBox="1"/>
          <p:nvPr/>
        </p:nvSpPr>
        <p:spPr>
          <a:xfrm>
            <a:off x="0" y="1121000"/>
            <a:ext cx="30321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MONTO SOLICITADO 2022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 $43,007,104.86 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 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/>
          <p:nvPr/>
        </p:nvSpPr>
        <p:spPr>
          <a:xfrm>
            <a:off x="799950" y="98625"/>
            <a:ext cx="75441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INFORMÁTICA Y SISTEMAS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262" name="Google Shape;262;p30"/>
          <p:cNvGraphicFramePr/>
          <p:nvPr/>
        </p:nvGraphicFramePr>
        <p:xfrm>
          <a:off x="634463" y="16050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DGIS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$19,999,000.00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$108,597,600.00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$56,663,100.00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$53,840,000.00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3" name="Google Shape;263;p30"/>
          <p:cNvGraphicFramePr/>
          <p:nvPr/>
        </p:nvGraphicFramePr>
        <p:xfrm>
          <a:off x="634488" y="2853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93200"/>
                <a:gridCol w="1395000"/>
                <a:gridCol w="1715000"/>
                <a:gridCol w="1715000"/>
                <a:gridCol w="1656825"/>
              </a:tblGrid>
              <a:tr h="403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DGIS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33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75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56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59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</a:tr>
            </a:tbl>
          </a:graphicData>
        </a:graphic>
      </p:graphicFrame>
      <p:sp>
        <p:nvSpPr>
          <p:cNvPr id="264" name="Google Shape;264;p30"/>
          <p:cNvSpPr txBox="1"/>
          <p:nvPr/>
        </p:nvSpPr>
        <p:spPr>
          <a:xfrm>
            <a:off x="570438" y="2392275"/>
            <a:ext cx="800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65" name="Google Shape;2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 txBox="1"/>
          <p:nvPr/>
        </p:nvSpPr>
        <p:spPr>
          <a:xfrm>
            <a:off x="0" y="4298288"/>
            <a:ext cx="70467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2020- LA MAYOR COMPRA ES DE SOFTWARE, ESTO INCREMENTA EL COSTO EN COMPARACIÓN DE OTROS AÑOS DONDE SOLO SE LICITA EL MANTENIMIENTO DE LOS MISMOS.</a:t>
            </a:r>
            <a:endParaRPr b="1"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ESTA DIRECCIÓN EN 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ESPECÍFICO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TRABAJA EN SU 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MAYORÍA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EN 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IMPLEMENTACIÓN</a:t>
            </a:r>
            <a:r>
              <a:rPr b="1"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DIVERSOS PROYECTOS POR LO QUE HACE VARIAR SU PRESUPUESTO CADA AÑO.</a:t>
            </a:r>
            <a:endParaRPr b="1"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7" name="Google Shape;267;p30"/>
          <p:cNvSpPr txBox="1"/>
          <p:nvPr/>
        </p:nvSpPr>
        <p:spPr>
          <a:xfrm>
            <a:off x="1278900" y="1113588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EN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/>
          <p:nvPr/>
        </p:nvSpPr>
        <p:spPr>
          <a:xfrm>
            <a:off x="1001100" y="36125"/>
            <a:ext cx="7544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DIRECCIÓN GENERAL DE </a:t>
            </a:r>
            <a:r>
              <a:rPr lang="en" sz="2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INFORMÁTICA</a:t>
            </a:r>
            <a:r>
              <a:rPr lang="en" sz="2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 Y SISTEMAS</a:t>
            </a:r>
            <a:endParaRPr sz="20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graphicFrame>
        <p:nvGraphicFramePr>
          <p:cNvPr id="273" name="Google Shape;273;p31"/>
          <p:cNvGraphicFramePr/>
          <p:nvPr/>
        </p:nvGraphicFramePr>
        <p:xfrm>
          <a:off x="152400" y="595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257150"/>
                <a:gridCol w="3201475"/>
                <a:gridCol w="649500"/>
                <a:gridCol w="3114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PROCESOS DE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Licenciamiento Microsoft Obligatorio 3 años ($21,486,000) anualidades de $7,162,000.00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$7,162,000.00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de equipo computo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$6,130,000.00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13.01%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Sistema para detección de intrusos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$5,020,000.00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4.88%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Equipos SITE HARDWARE HEWLETT-PACKARD (Póliza de Mantto Infraestructura HP)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$4,000,000.00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6.03%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AUTENTICACIÓN ANTE INE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$3,300,000.00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Circuito Cerrado de Televisión (CCTV) para 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$2,970,000.00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Consumibles almacenables de equipo de cómputo e impresión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$2,000,000.00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4.25%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Infraestructura Red de Voz y datos (Equipo de telecomunicaciones)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$2,000,000.00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4.25%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Impresión láser en consultorios UNIMEF´s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$1,893,000.00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4.02%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Proyecto PY83 Aplicación Móvil Préstamo PCP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$1,630,000.00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3.46%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Arrendamiento de Impresión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$1,600,000.00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BlockChain-Inmutabilidad fondo acumulado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$1,500,000.00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3.18%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Internet Dedicado de 100,80 y 20 Mbps para 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$1,225,000.00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Equipo de telecomunicaciones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$1,200,000.00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2.55%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Análisis y consultoría de ciberseguridad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2.02%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del licenciamiento anual LaserFiche.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$935,000.00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1.98%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Software de Servicios Médicos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$870,000.00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1.85%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del licenciamiento del Check Point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$832,000.00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1.77%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Subscripción SITIO WEB Bloomberg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1.49%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Administración de Seguridad de Usuarios y Perfiles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1.49%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Materiales, útiles y equipos menores de tecnologías de la información y comunicaciones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1.38%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anual del licenciamiento del software captura web quillix, marca prevalent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$610,000.00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1.29%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74" name="Google Shape;274;p31"/>
          <p:cNvGraphicFramePr/>
          <p:nvPr/>
        </p:nvGraphicFramePr>
        <p:xfrm>
          <a:off x="4823075" y="595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282975"/>
                <a:gridCol w="2777850"/>
                <a:gridCol w="737500"/>
                <a:gridCol w="2851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PROCESOS DE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de Openshift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1.27%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licencias ATLASSIAN (SCRUM)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$433,000.00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0.92%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96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Human Sistema de Recursos Humanos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$395,000.00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0.84%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Cableado estructurado para la red de voz y datos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$370,000.00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0.79%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Accesorios y refacciones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telefonía Fija-Analógica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de los UPS del SITE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Telefonía Fija-Digital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$315,000.00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0.67%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Infraestructura de los Enlaces de Microondas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$290,000.00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0.62%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Acceso a la plataforma Devexpres Universal y Xafari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$276,000.00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0.59%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Control de Turnos y Cita Electrónica "E-flow"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$270,300.00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0.57%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Escáneres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$250,000.00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0.53%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37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anual del acceso a la PLATAFORMA INTERNET Adobe Creative Cloud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$241,000.00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87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anual del licenciamiento de Antivirus Kaspersky Endpoint security for bussines advanced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$236,000.00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preventivo y correctivo para los sistemas de circuito cerrado de Televisión (CCTV) de la UNIMEF y CADIP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$235,000.00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3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Licencias Autodesk/AutoCAD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$210,000.00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0.45%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-Aires Acondicionados de precisión (SITES)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$206,000.00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Subscripción SITIO WEB Vector de precios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$181,000.00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5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Material para impresión de credencial de pensionados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$170,000.00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0.36%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Renovación anual del CERTIFICADO TLS SECURE SITE PRO WHIT EV para dos dominios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$170,000.00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0.36%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Mensajería Clase 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$140,000.00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TeamViewer Corporate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75" name="Google Shape;27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1750" y="4466225"/>
            <a:ext cx="1555274" cy="601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1"/>
          <p:cNvSpPr/>
          <p:nvPr/>
        </p:nvSpPr>
        <p:spPr>
          <a:xfrm>
            <a:off x="4866300" y="4571988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1"/>
          <p:cNvSpPr/>
          <p:nvPr/>
        </p:nvSpPr>
        <p:spPr>
          <a:xfrm>
            <a:off x="4866300" y="48115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1"/>
          <p:cNvSpPr txBox="1"/>
          <p:nvPr/>
        </p:nvSpPr>
        <p:spPr>
          <a:xfrm>
            <a:off x="5053501" y="4517675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2"/>
          <p:cNvSpPr txBox="1"/>
          <p:nvPr/>
        </p:nvSpPr>
        <p:spPr>
          <a:xfrm>
            <a:off x="1057275" y="9525"/>
            <a:ext cx="7544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DIRECCIÓN GENERAL DE INFORMÁTICA Y SISTEMAS</a:t>
            </a:r>
            <a:endParaRPr sz="20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pic>
        <p:nvPicPr>
          <p:cNvPr id="284" name="Google Shape;284;p32" title="Chart"/>
          <p:cNvPicPr preferRelativeResize="0"/>
          <p:nvPr/>
        </p:nvPicPr>
        <p:blipFill rotWithShape="1">
          <a:blip r:embed="rId3">
            <a:alphaModFix/>
          </a:blip>
          <a:srcRect b="3097" l="2290" r="10297" t="3619"/>
          <a:stretch/>
        </p:blipFill>
        <p:spPr>
          <a:xfrm>
            <a:off x="4025675" y="704051"/>
            <a:ext cx="5064849" cy="3342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2"/>
          <p:cNvSpPr txBox="1"/>
          <p:nvPr/>
        </p:nvSpPr>
        <p:spPr>
          <a:xfrm>
            <a:off x="231875" y="661788"/>
            <a:ext cx="32352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 SOLICITADO 2022</a:t>
            </a:r>
            <a:endParaRPr b="1" sz="1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$56,663,100.00</a:t>
            </a:r>
            <a:endParaRPr b="1"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aphicFrame>
        <p:nvGraphicFramePr>
          <p:cNvPr id="287" name="Google Shape;287;p32"/>
          <p:cNvGraphicFramePr/>
          <p:nvPr/>
        </p:nvGraphicFramePr>
        <p:xfrm>
          <a:off x="134975" y="1459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361950"/>
                <a:gridCol w="1988325"/>
                <a:gridCol w="640575"/>
                <a:gridCol w="4381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PROCESOS DE COMPRA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Software Asistel (Tarificador)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0.16%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Mantto Licencias Telerik para desarrollo de Software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Licencias Sketchup y V-ray para Sketchup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0.08%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Contrato ICAAV WIN para Agencia de Viajes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$29,000.00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0.06%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Emisoft Antimalware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$17,000.00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0.04%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CONTPAQ-Facturación electrónica(Timbrado)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$15,000.00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0.03%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Subscripción SITIO WEB JUDICIAL (Boletín Jurídico)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$12,000.00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0.03%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Plataforma WEB abc guía libro azul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$11,000.00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0.02%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del licenciamiento de FACTURAMA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Mantenimiento de eComprobante META (descarga masiva de CFDI del portal SAT)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Plataforma de reuniones virtuales (ZOOM)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$3,700.00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Calificación</a:t>
                      </a: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de Riesgo Crediticio (Su monto está Incluido en el Proceso de Autenticación Segura)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288" name="Google Shape;288;p32"/>
          <p:cNvSpPr txBox="1"/>
          <p:nvPr/>
        </p:nvSpPr>
        <p:spPr>
          <a:xfrm>
            <a:off x="5053501" y="4517675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9" name="Google Shape;289;p32"/>
          <p:cNvSpPr/>
          <p:nvPr/>
        </p:nvSpPr>
        <p:spPr>
          <a:xfrm>
            <a:off x="4866300" y="4571988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32"/>
          <p:cNvSpPr/>
          <p:nvPr/>
        </p:nvSpPr>
        <p:spPr>
          <a:xfrm>
            <a:off x="4866300" y="48115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935100" y="1291500"/>
            <a:ext cx="7273800" cy="245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El presente plan es de carácter </a:t>
            </a:r>
            <a:r>
              <a:rPr lang="en" sz="1500" u="sng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informativo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, dando cumplimiento al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Capítulo I </a:t>
            </a:r>
            <a:r>
              <a:rPr i="1"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PLANEACIÓN Y PRESUPUESTACIÓN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 la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Ley de Compras Gubernamentales, Enajenaciones y Contratación de Servicios del Estado de Jalisco y sus Municipios así como el Capítulo I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 la programación y presupuestación de adquisiciones de bienes, arrendamientos y contratación de servicios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del Reglamento 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 la Ley antes citada.</a:t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S</a:t>
            </a:r>
            <a:r>
              <a:rPr lang="en"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e presenta a este Consejo Directivo, de conformidad con el Artículo 153, Fracciones IV y VIII. para su análisis y en su caso aprobación.</a:t>
            </a:r>
            <a:endParaRPr sz="15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" name="Google Shape;71;p15"/>
          <p:cNvSpPr/>
          <p:nvPr/>
        </p:nvSpPr>
        <p:spPr>
          <a:xfrm rot="10800000">
            <a:off x="3489500" y="-61331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3489500" y="3954581"/>
            <a:ext cx="2165000" cy="1265125"/>
          </a:xfrm>
          <a:custGeom>
            <a:rect b="b" l="l" r="r" t="t"/>
            <a:pathLst>
              <a:path extrusionOk="0" h="50605" w="86600">
                <a:moveTo>
                  <a:pt x="43297" y="1"/>
                </a:moveTo>
                <a:cubicBezTo>
                  <a:pt x="42353" y="1"/>
                  <a:pt x="41405" y="366"/>
                  <a:pt x="40675" y="1096"/>
                </a:cubicBezTo>
                <a:lnTo>
                  <a:pt x="1438" y="40333"/>
                </a:lnTo>
                <a:cubicBezTo>
                  <a:pt x="0" y="41771"/>
                  <a:pt x="0" y="44122"/>
                  <a:pt x="1438" y="45560"/>
                </a:cubicBezTo>
                <a:lnTo>
                  <a:pt x="6483" y="50604"/>
                </a:lnTo>
                <a:lnTo>
                  <a:pt x="40675" y="16412"/>
                </a:lnTo>
                <a:cubicBezTo>
                  <a:pt x="41405" y="15693"/>
                  <a:pt x="42353" y="15333"/>
                  <a:pt x="43297" y="15333"/>
                </a:cubicBezTo>
                <a:cubicBezTo>
                  <a:pt x="44241" y="15333"/>
                  <a:pt x="45183" y="15693"/>
                  <a:pt x="45902" y="16412"/>
                </a:cubicBezTo>
                <a:lnTo>
                  <a:pt x="80117" y="50604"/>
                </a:lnTo>
                <a:lnTo>
                  <a:pt x="85162" y="45560"/>
                </a:lnTo>
                <a:cubicBezTo>
                  <a:pt x="86600" y="44122"/>
                  <a:pt x="86600" y="41771"/>
                  <a:pt x="85162" y="40333"/>
                </a:cubicBezTo>
                <a:lnTo>
                  <a:pt x="45902" y="1096"/>
                </a:lnTo>
                <a:cubicBezTo>
                  <a:pt x="45183" y="366"/>
                  <a:pt x="44241" y="1"/>
                  <a:pt x="4329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3177" y="4250175"/>
            <a:ext cx="1906024" cy="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5" name="Google Shape;295;p33"/>
          <p:cNvGraphicFramePr/>
          <p:nvPr/>
        </p:nvGraphicFramePr>
        <p:xfrm>
          <a:off x="535150" y="1111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435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DGSM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$828,692,789.48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$1,060,402,603.00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$740,873,101.00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$894,313,766.74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$2,693,752.30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$3,631,644.00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$2,976,000.00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$5,193,781.82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DGPV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$3,982,787.00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$9,484,555.00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$10,538,842.00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$9,008,655.22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DGF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$2,247,600.00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$6,311,600.00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$2,713,028.00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$2,723,000.00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DGA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$32,334,609.11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$33,455,824.00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$33,246,728.00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$43,007,104.86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DGIS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$19,999,000.00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$108,597,600.00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$56,663,100.00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$53,840,000.00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367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TOTAL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$889,950,537.89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$1,221,883,826.00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$847,010,799.00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$1,008,086,308.64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296" name="Google Shape;296;p33"/>
          <p:cNvSpPr txBox="1"/>
          <p:nvPr/>
        </p:nvSpPr>
        <p:spPr>
          <a:xfrm>
            <a:off x="1278900" y="210850"/>
            <a:ext cx="6586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MONTOS SOLICITADOS POR AÑO 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97" name="Google Shape;29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2" name="Google Shape;302;p34"/>
          <p:cNvGraphicFramePr/>
          <p:nvPr/>
        </p:nvGraphicFramePr>
        <p:xfrm>
          <a:off x="743788" y="10966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280400"/>
                <a:gridCol w="1282050"/>
                <a:gridCol w="1576150"/>
                <a:gridCol w="1576150"/>
                <a:gridCol w="1522675"/>
              </a:tblGrid>
              <a:tr h="470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1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DGSM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21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25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16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8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10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DGPV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16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29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24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DGF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3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11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4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DGA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28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42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29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36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DGIS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33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75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56</a:t>
                      </a:r>
                      <a:endParaRPr sz="11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59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TOTAL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109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192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134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147</a:t>
                      </a:r>
                      <a:endParaRPr b="1" sz="11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03" name="Google Shape;303;p34"/>
          <p:cNvSpPr txBox="1"/>
          <p:nvPr/>
        </p:nvSpPr>
        <p:spPr>
          <a:xfrm>
            <a:off x="1296750" y="224500"/>
            <a:ext cx="6550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 POR AÑO</a:t>
            </a:r>
            <a:endParaRPr b="1" sz="21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04" name="Google Shape;30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7977" y="4364475"/>
            <a:ext cx="1906024" cy="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Google Shape;309;p35"/>
          <p:cNvGrpSpPr/>
          <p:nvPr/>
        </p:nvGrpSpPr>
        <p:grpSpPr>
          <a:xfrm>
            <a:off x="1310294" y="2869729"/>
            <a:ext cx="3181693" cy="2273752"/>
            <a:chOff x="5741031" y="3386057"/>
            <a:chExt cx="394609" cy="294585"/>
          </a:xfrm>
        </p:grpSpPr>
        <p:sp>
          <p:nvSpPr>
            <p:cNvPr id="310" name="Google Shape;310;p35"/>
            <p:cNvSpPr/>
            <p:nvPr/>
          </p:nvSpPr>
          <p:spPr>
            <a:xfrm>
              <a:off x="6054182" y="3473766"/>
              <a:ext cx="50025" cy="43749"/>
            </a:xfrm>
            <a:custGeom>
              <a:rect b="b" l="l" r="r" t="t"/>
              <a:pathLst>
                <a:path extrusionOk="0" h="1666" w="1905">
                  <a:moveTo>
                    <a:pt x="957" y="1"/>
                  </a:moveTo>
                  <a:cubicBezTo>
                    <a:pt x="421" y="1"/>
                    <a:pt x="0" y="374"/>
                    <a:pt x="0" y="833"/>
                  </a:cubicBezTo>
                  <a:cubicBezTo>
                    <a:pt x="0" y="1293"/>
                    <a:pt x="421" y="1666"/>
                    <a:pt x="957" y="1666"/>
                  </a:cubicBezTo>
                  <a:cubicBezTo>
                    <a:pt x="1484" y="1666"/>
                    <a:pt x="1905" y="1293"/>
                    <a:pt x="1905" y="833"/>
                  </a:cubicBezTo>
                  <a:cubicBezTo>
                    <a:pt x="1905" y="374"/>
                    <a:pt x="1484" y="1"/>
                    <a:pt x="9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5"/>
            <p:cNvSpPr/>
            <p:nvPr/>
          </p:nvSpPr>
          <p:spPr>
            <a:xfrm>
              <a:off x="6054182" y="3473766"/>
              <a:ext cx="34453" cy="44012"/>
            </a:xfrm>
            <a:custGeom>
              <a:rect b="b" l="l" r="r" t="t"/>
              <a:pathLst>
                <a:path extrusionOk="0" h="1676" w="1312">
                  <a:moveTo>
                    <a:pt x="957" y="1"/>
                  </a:moveTo>
                  <a:cubicBezTo>
                    <a:pt x="431" y="1"/>
                    <a:pt x="0" y="374"/>
                    <a:pt x="0" y="833"/>
                  </a:cubicBezTo>
                  <a:cubicBezTo>
                    <a:pt x="0" y="1302"/>
                    <a:pt x="421" y="1676"/>
                    <a:pt x="957" y="1676"/>
                  </a:cubicBezTo>
                  <a:cubicBezTo>
                    <a:pt x="1072" y="1676"/>
                    <a:pt x="1197" y="1647"/>
                    <a:pt x="1311" y="1609"/>
                  </a:cubicBezTo>
                  <a:cubicBezTo>
                    <a:pt x="967" y="1503"/>
                    <a:pt x="728" y="1197"/>
                    <a:pt x="718" y="833"/>
                  </a:cubicBezTo>
                  <a:cubicBezTo>
                    <a:pt x="728" y="470"/>
                    <a:pt x="967" y="163"/>
                    <a:pt x="1311" y="58"/>
                  </a:cubicBezTo>
                  <a:cubicBezTo>
                    <a:pt x="1197" y="20"/>
                    <a:pt x="1072" y="1"/>
                    <a:pt x="9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5"/>
            <p:cNvSpPr/>
            <p:nvPr/>
          </p:nvSpPr>
          <p:spPr>
            <a:xfrm>
              <a:off x="6022775" y="3580329"/>
              <a:ext cx="112603" cy="100313"/>
            </a:xfrm>
            <a:custGeom>
              <a:rect b="b" l="l" r="r" t="t"/>
              <a:pathLst>
                <a:path extrusionOk="0" h="3820" w="4288">
                  <a:moveTo>
                    <a:pt x="1426" y="1"/>
                  </a:moveTo>
                  <a:lnTo>
                    <a:pt x="1426" y="718"/>
                  </a:lnTo>
                  <a:cubicBezTo>
                    <a:pt x="1426" y="891"/>
                    <a:pt x="1330" y="1063"/>
                    <a:pt x="1168" y="1139"/>
                  </a:cubicBezTo>
                  <a:lnTo>
                    <a:pt x="392" y="1532"/>
                  </a:lnTo>
                  <a:cubicBezTo>
                    <a:pt x="153" y="1647"/>
                    <a:pt x="0" y="1895"/>
                    <a:pt x="0" y="2163"/>
                  </a:cubicBezTo>
                  <a:lnTo>
                    <a:pt x="0" y="3580"/>
                  </a:lnTo>
                  <a:cubicBezTo>
                    <a:pt x="0" y="3704"/>
                    <a:pt x="105" y="3819"/>
                    <a:pt x="239" y="3819"/>
                  </a:cubicBezTo>
                  <a:lnTo>
                    <a:pt x="4048" y="3819"/>
                  </a:lnTo>
                  <a:cubicBezTo>
                    <a:pt x="4182" y="3819"/>
                    <a:pt x="4288" y="3704"/>
                    <a:pt x="4288" y="3580"/>
                  </a:cubicBezTo>
                  <a:lnTo>
                    <a:pt x="4288" y="2163"/>
                  </a:lnTo>
                  <a:cubicBezTo>
                    <a:pt x="4288" y="1895"/>
                    <a:pt x="4134" y="1647"/>
                    <a:pt x="3895" y="1532"/>
                  </a:cubicBezTo>
                  <a:lnTo>
                    <a:pt x="3130" y="1139"/>
                  </a:lnTo>
                  <a:cubicBezTo>
                    <a:pt x="2967" y="1063"/>
                    <a:pt x="2862" y="891"/>
                    <a:pt x="2862" y="718"/>
                  </a:cubicBezTo>
                  <a:lnTo>
                    <a:pt x="2862" y="1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35"/>
            <p:cNvSpPr/>
            <p:nvPr/>
          </p:nvSpPr>
          <p:spPr>
            <a:xfrm>
              <a:off x="6059959" y="3580066"/>
              <a:ext cx="38471" cy="25183"/>
            </a:xfrm>
            <a:custGeom>
              <a:rect b="b" l="l" r="r" t="t"/>
              <a:pathLst>
                <a:path extrusionOk="0" h="959" w="1465">
                  <a:moveTo>
                    <a:pt x="10" y="1"/>
                  </a:moveTo>
                  <a:lnTo>
                    <a:pt x="10" y="719"/>
                  </a:lnTo>
                  <a:cubicBezTo>
                    <a:pt x="10" y="747"/>
                    <a:pt x="10" y="776"/>
                    <a:pt x="0" y="814"/>
                  </a:cubicBezTo>
                  <a:cubicBezTo>
                    <a:pt x="230" y="910"/>
                    <a:pt x="479" y="958"/>
                    <a:pt x="737" y="958"/>
                  </a:cubicBezTo>
                  <a:cubicBezTo>
                    <a:pt x="986" y="958"/>
                    <a:pt x="1235" y="910"/>
                    <a:pt x="1465" y="814"/>
                  </a:cubicBezTo>
                  <a:cubicBezTo>
                    <a:pt x="1455" y="776"/>
                    <a:pt x="1446" y="747"/>
                    <a:pt x="1446" y="719"/>
                  </a:cubicBezTo>
                  <a:lnTo>
                    <a:pt x="1446" y="1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35"/>
            <p:cNvSpPr/>
            <p:nvPr/>
          </p:nvSpPr>
          <p:spPr>
            <a:xfrm>
              <a:off x="6022775" y="3613259"/>
              <a:ext cx="112603" cy="67383"/>
            </a:xfrm>
            <a:custGeom>
              <a:rect b="b" l="l" r="r" t="t"/>
              <a:pathLst>
                <a:path extrusionOk="0" h="2566" w="4288">
                  <a:moveTo>
                    <a:pt x="948" y="0"/>
                  </a:moveTo>
                  <a:lnTo>
                    <a:pt x="392" y="278"/>
                  </a:lnTo>
                  <a:cubicBezTo>
                    <a:pt x="153" y="393"/>
                    <a:pt x="0" y="641"/>
                    <a:pt x="0" y="909"/>
                  </a:cubicBezTo>
                  <a:lnTo>
                    <a:pt x="0" y="2326"/>
                  </a:lnTo>
                  <a:cubicBezTo>
                    <a:pt x="0" y="2450"/>
                    <a:pt x="105" y="2565"/>
                    <a:pt x="239" y="2565"/>
                  </a:cubicBezTo>
                  <a:lnTo>
                    <a:pt x="4048" y="2565"/>
                  </a:lnTo>
                  <a:cubicBezTo>
                    <a:pt x="4182" y="2565"/>
                    <a:pt x="4288" y="2450"/>
                    <a:pt x="4288" y="2326"/>
                  </a:cubicBezTo>
                  <a:lnTo>
                    <a:pt x="4288" y="909"/>
                  </a:lnTo>
                  <a:cubicBezTo>
                    <a:pt x="4288" y="641"/>
                    <a:pt x="4134" y="393"/>
                    <a:pt x="3895" y="278"/>
                  </a:cubicBezTo>
                  <a:lnTo>
                    <a:pt x="3350" y="0"/>
                  </a:lnTo>
                  <a:cubicBezTo>
                    <a:pt x="3067" y="436"/>
                    <a:pt x="2608" y="653"/>
                    <a:pt x="2149" y="653"/>
                  </a:cubicBezTo>
                  <a:cubicBezTo>
                    <a:pt x="1689" y="653"/>
                    <a:pt x="1230" y="436"/>
                    <a:pt x="9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5"/>
            <p:cNvSpPr/>
            <p:nvPr/>
          </p:nvSpPr>
          <p:spPr>
            <a:xfrm>
              <a:off x="6035327" y="3492358"/>
              <a:ext cx="87735" cy="87735"/>
            </a:xfrm>
            <a:custGeom>
              <a:rect b="b" l="l" r="r" t="t"/>
              <a:pathLst>
                <a:path extrusionOk="0" h="3341" w="3341">
                  <a:moveTo>
                    <a:pt x="1675" y="1"/>
                  </a:moveTo>
                  <a:cubicBezTo>
                    <a:pt x="747" y="1"/>
                    <a:pt x="1" y="747"/>
                    <a:pt x="1" y="1676"/>
                  </a:cubicBezTo>
                  <a:cubicBezTo>
                    <a:pt x="1" y="2595"/>
                    <a:pt x="747" y="3341"/>
                    <a:pt x="1675" y="3341"/>
                  </a:cubicBezTo>
                  <a:cubicBezTo>
                    <a:pt x="2594" y="3341"/>
                    <a:pt x="3341" y="2595"/>
                    <a:pt x="3341" y="1676"/>
                  </a:cubicBezTo>
                  <a:cubicBezTo>
                    <a:pt x="3341" y="747"/>
                    <a:pt x="2594" y="1"/>
                    <a:pt x="16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5"/>
            <p:cNvSpPr/>
            <p:nvPr/>
          </p:nvSpPr>
          <p:spPr>
            <a:xfrm>
              <a:off x="6051424" y="3492358"/>
              <a:ext cx="73397" cy="78964"/>
            </a:xfrm>
            <a:custGeom>
              <a:rect b="b" l="l" r="r" t="t"/>
              <a:pathLst>
                <a:path extrusionOk="0" h="3007" w="2795">
                  <a:moveTo>
                    <a:pt x="1072" y="1"/>
                  </a:moveTo>
                  <a:cubicBezTo>
                    <a:pt x="268" y="1"/>
                    <a:pt x="0" y="1102"/>
                    <a:pt x="718" y="1456"/>
                  </a:cubicBezTo>
                  <a:cubicBezTo>
                    <a:pt x="737" y="1465"/>
                    <a:pt x="766" y="1475"/>
                    <a:pt x="785" y="1484"/>
                  </a:cubicBezTo>
                  <a:lnTo>
                    <a:pt x="1617" y="2987"/>
                  </a:lnTo>
                  <a:cubicBezTo>
                    <a:pt x="1617" y="2987"/>
                    <a:pt x="1838" y="3006"/>
                    <a:pt x="2058" y="3006"/>
                  </a:cubicBezTo>
                  <a:cubicBezTo>
                    <a:pt x="2546" y="2642"/>
                    <a:pt x="2795" y="2039"/>
                    <a:pt x="2708" y="1446"/>
                  </a:cubicBezTo>
                  <a:cubicBezTo>
                    <a:pt x="2613" y="757"/>
                    <a:pt x="2106" y="202"/>
                    <a:pt x="1426" y="49"/>
                  </a:cubicBezTo>
                  <a:cubicBezTo>
                    <a:pt x="1311" y="20"/>
                    <a:pt x="1187" y="1"/>
                    <a:pt x="1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5"/>
            <p:cNvSpPr/>
            <p:nvPr/>
          </p:nvSpPr>
          <p:spPr>
            <a:xfrm>
              <a:off x="6041603" y="3531118"/>
              <a:ext cx="75182" cy="61553"/>
            </a:xfrm>
            <a:custGeom>
              <a:rect b="b" l="l" r="r" t="t"/>
              <a:pathLst>
                <a:path extrusionOk="0" h="2344" w="2863">
                  <a:moveTo>
                    <a:pt x="1103" y="1"/>
                  </a:moveTo>
                  <a:cubicBezTo>
                    <a:pt x="1015" y="1"/>
                    <a:pt x="930" y="54"/>
                    <a:pt x="891" y="133"/>
                  </a:cubicBezTo>
                  <a:cubicBezTo>
                    <a:pt x="814" y="305"/>
                    <a:pt x="699" y="449"/>
                    <a:pt x="565" y="563"/>
                  </a:cubicBezTo>
                  <a:cubicBezTo>
                    <a:pt x="431" y="678"/>
                    <a:pt x="298" y="774"/>
                    <a:pt x="144" y="851"/>
                  </a:cubicBezTo>
                  <a:cubicBezTo>
                    <a:pt x="49" y="898"/>
                    <a:pt x="1" y="994"/>
                    <a:pt x="10" y="1099"/>
                  </a:cubicBezTo>
                  <a:cubicBezTo>
                    <a:pt x="106" y="1808"/>
                    <a:pt x="719" y="2344"/>
                    <a:pt x="1436" y="2344"/>
                  </a:cubicBezTo>
                  <a:cubicBezTo>
                    <a:pt x="2173" y="2344"/>
                    <a:pt x="2795" y="1769"/>
                    <a:pt x="2862" y="1023"/>
                  </a:cubicBezTo>
                  <a:cubicBezTo>
                    <a:pt x="2862" y="956"/>
                    <a:pt x="2834" y="879"/>
                    <a:pt x="2776" y="831"/>
                  </a:cubicBezTo>
                  <a:cubicBezTo>
                    <a:pt x="2307" y="439"/>
                    <a:pt x="1752" y="161"/>
                    <a:pt x="1159" y="8"/>
                  </a:cubicBezTo>
                  <a:cubicBezTo>
                    <a:pt x="1140" y="3"/>
                    <a:pt x="1122" y="1"/>
                    <a:pt x="1103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5"/>
            <p:cNvSpPr/>
            <p:nvPr/>
          </p:nvSpPr>
          <p:spPr>
            <a:xfrm>
              <a:off x="6041603" y="3531118"/>
              <a:ext cx="74920" cy="61054"/>
            </a:xfrm>
            <a:custGeom>
              <a:rect b="b" l="l" r="r" t="t"/>
              <a:pathLst>
                <a:path extrusionOk="0" h="2325" w="2853">
                  <a:moveTo>
                    <a:pt x="1100" y="1"/>
                  </a:moveTo>
                  <a:cubicBezTo>
                    <a:pt x="1009" y="1"/>
                    <a:pt x="930" y="54"/>
                    <a:pt x="891" y="133"/>
                  </a:cubicBezTo>
                  <a:cubicBezTo>
                    <a:pt x="833" y="248"/>
                    <a:pt x="757" y="362"/>
                    <a:pt x="671" y="458"/>
                  </a:cubicBezTo>
                  <a:cubicBezTo>
                    <a:pt x="632" y="496"/>
                    <a:pt x="604" y="535"/>
                    <a:pt x="565" y="563"/>
                  </a:cubicBezTo>
                  <a:cubicBezTo>
                    <a:pt x="431" y="678"/>
                    <a:pt x="298" y="774"/>
                    <a:pt x="144" y="851"/>
                  </a:cubicBezTo>
                  <a:cubicBezTo>
                    <a:pt x="49" y="898"/>
                    <a:pt x="1" y="994"/>
                    <a:pt x="10" y="1099"/>
                  </a:cubicBezTo>
                  <a:cubicBezTo>
                    <a:pt x="97" y="1731"/>
                    <a:pt x="585" y="2229"/>
                    <a:pt x="1207" y="2324"/>
                  </a:cubicBezTo>
                  <a:cubicBezTo>
                    <a:pt x="881" y="2123"/>
                    <a:pt x="690" y="1769"/>
                    <a:pt x="709" y="1386"/>
                  </a:cubicBezTo>
                  <a:lnTo>
                    <a:pt x="709" y="1052"/>
                  </a:lnTo>
                  <a:cubicBezTo>
                    <a:pt x="766" y="1013"/>
                    <a:pt x="824" y="965"/>
                    <a:pt x="872" y="918"/>
                  </a:cubicBezTo>
                  <a:cubicBezTo>
                    <a:pt x="1006" y="803"/>
                    <a:pt x="1121" y="669"/>
                    <a:pt x="1216" y="516"/>
                  </a:cubicBezTo>
                  <a:cubicBezTo>
                    <a:pt x="1666" y="659"/>
                    <a:pt x="2097" y="889"/>
                    <a:pt x="2460" y="1195"/>
                  </a:cubicBezTo>
                  <a:cubicBezTo>
                    <a:pt x="2508" y="1233"/>
                    <a:pt x="2614" y="1339"/>
                    <a:pt x="2747" y="1463"/>
                  </a:cubicBezTo>
                  <a:cubicBezTo>
                    <a:pt x="2805" y="1319"/>
                    <a:pt x="2843" y="1176"/>
                    <a:pt x="2853" y="1023"/>
                  </a:cubicBezTo>
                  <a:cubicBezTo>
                    <a:pt x="2853" y="956"/>
                    <a:pt x="2834" y="879"/>
                    <a:pt x="2776" y="831"/>
                  </a:cubicBezTo>
                  <a:cubicBezTo>
                    <a:pt x="2307" y="439"/>
                    <a:pt x="1752" y="161"/>
                    <a:pt x="1159" y="8"/>
                  </a:cubicBezTo>
                  <a:cubicBezTo>
                    <a:pt x="1139" y="3"/>
                    <a:pt x="1119" y="1"/>
                    <a:pt x="1100" y="1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35"/>
            <p:cNvSpPr/>
            <p:nvPr/>
          </p:nvSpPr>
          <p:spPr>
            <a:xfrm>
              <a:off x="6110483" y="3625811"/>
              <a:ext cx="25157" cy="54568"/>
            </a:xfrm>
            <a:custGeom>
              <a:rect b="b" l="l" r="r" t="t"/>
              <a:pathLst>
                <a:path extrusionOk="0" h="2078" w="958">
                  <a:moveTo>
                    <a:pt x="814" y="1"/>
                  </a:moveTo>
                  <a:lnTo>
                    <a:pt x="182" y="498"/>
                  </a:lnTo>
                  <a:cubicBezTo>
                    <a:pt x="67" y="594"/>
                    <a:pt x="0" y="728"/>
                    <a:pt x="0" y="872"/>
                  </a:cubicBezTo>
                  <a:lnTo>
                    <a:pt x="0" y="2078"/>
                  </a:lnTo>
                  <a:lnTo>
                    <a:pt x="718" y="2078"/>
                  </a:lnTo>
                  <a:cubicBezTo>
                    <a:pt x="852" y="2078"/>
                    <a:pt x="957" y="1972"/>
                    <a:pt x="957" y="1838"/>
                  </a:cubicBezTo>
                  <a:lnTo>
                    <a:pt x="957" y="431"/>
                  </a:lnTo>
                  <a:cubicBezTo>
                    <a:pt x="957" y="278"/>
                    <a:pt x="900" y="125"/>
                    <a:pt x="814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35"/>
            <p:cNvSpPr/>
            <p:nvPr/>
          </p:nvSpPr>
          <p:spPr>
            <a:xfrm>
              <a:off x="5759886" y="3498660"/>
              <a:ext cx="31197" cy="68880"/>
            </a:xfrm>
            <a:custGeom>
              <a:rect b="b" l="l" r="r" t="t"/>
              <a:pathLst>
                <a:path extrusionOk="0" h="2623" w="1188">
                  <a:moveTo>
                    <a:pt x="709" y="0"/>
                  </a:moveTo>
                  <a:cubicBezTo>
                    <a:pt x="316" y="0"/>
                    <a:pt x="1" y="326"/>
                    <a:pt x="1" y="718"/>
                  </a:cubicBezTo>
                  <a:lnTo>
                    <a:pt x="1" y="890"/>
                  </a:lnTo>
                  <a:cubicBezTo>
                    <a:pt x="1" y="1091"/>
                    <a:pt x="29" y="1292"/>
                    <a:pt x="96" y="1484"/>
                  </a:cubicBezTo>
                  <a:lnTo>
                    <a:pt x="469" y="2622"/>
                  </a:lnTo>
                  <a:lnTo>
                    <a:pt x="1187" y="2622"/>
                  </a:lnTo>
                  <a:lnTo>
                    <a:pt x="1187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5"/>
            <p:cNvSpPr/>
            <p:nvPr/>
          </p:nvSpPr>
          <p:spPr>
            <a:xfrm>
              <a:off x="5772202" y="3492121"/>
              <a:ext cx="75419" cy="75681"/>
            </a:xfrm>
            <a:custGeom>
              <a:rect b="b" l="l" r="r" t="t"/>
              <a:pathLst>
                <a:path extrusionOk="0" h="2882" w="2872">
                  <a:moveTo>
                    <a:pt x="718" y="0"/>
                  </a:moveTo>
                  <a:cubicBezTo>
                    <a:pt x="326" y="0"/>
                    <a:pt x="0" y="326"/>
                    <a:pt x="0" y="718"/>
                  </a:cubicBezTo>
                  <a:cubicBezTo>
                    <a:pt x="0" y="986"/>
                    <a:pt x="221" y="1197"/>
                    <a:pt x="479" y="1197"/>
                  </a:cubicBezTo>
                  <a:lnTo>
                    <a:pt x="2393" y="2881"/>
                  </a:lnTo>
                  <a:lnTo>
                    <a:pt x="2795" y="1465"/>
                  </a:lnTo>
                  <a:cubicBezTo>
                    <a:pt x="2843" y="1292"/>
                    <a:pt x="2872" y="1120"/>
                    <a:pt x="2872" y="938"/>
                  </a:cubicBezTo>
                  <a:lnTo>
                    <a:pt x="2872" y="479"/>
                  </a:lnTo>
                  <a:cubicBezTo>
                    <a:pt x="2872" y="221"/>
                    <a:pt x="2661" y="0"/>
                    <a:pt x="23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35"/>
            <p:cNvSpPr/>
            <p:nvPr/>
          </p:nvSpPr>
          <p:spPr>
            <a:xfrm>
              <a:off x="5784754" y="3586369"/>
              <a:ext cx="37736" cy="27652"/>
            </a:xfrm>
            <a:custGeom>
              <a:rect b="b" l="l" r="r" t="t"/>
              <a:pathLst>
                <a:path extrusionOk="0" h="1053" w="1437">
                  <a:moveTo>
                    <a:pt x="1" y="0"/>
                  </a:moveTo>
                  <a:lnTo>
                    <a:pt x="1" y="1053"/>
                  </a:lnTo>
                  <a:lnTo>
                    <a:pt x="1437" y="1053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5"/>
            <p:cNvSpPr/>
            <p:nvPr/>
          </p:nvSpPr>
          <p:spPr>
            <a:xfrm>
              <a:off x="5785017" y="3586369"/>
              <a:ext cx="37736" cy="15362"/>
            </a:xfrm>
            <a:custGeom>
              <a:rect b="b" l="l" r="r" t="t"/>
              <a:pathLst>
                <a:path extrusionOk="0" h="585" w="1437">
                  <a:moveTo>
                    <a:pt x="1" y="0"/>
                  </a:moveTo>
                  <a:lnTo>
                    <a:pt x="1" y="440"/>
                  </a:lnTo>
                  <a:cubicBezTo>
                    <a:pt x="230" y="536"/>
                    <a:pt x="472" y="584"/>
                    <a:pt x="715" y="584"/>
                  </a:cubicBezTo>
                  <a:cubicBezTo>
                    <a:pt x="958" y="584"/>
                    <a:pt x="1202" y="536"/>
                    <a:pt x="1436" y="440"/>
                  </a:cubicBezTo>
                  <a:lnTo>
                    <a:pt x="1436" y="0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5"/>
            <p:cNvSpPr/>
            <p:nvPr/>
          </p:nvSpPr>
          <p:spPr>
            <a:xfrm>
              <a:off x="5741031" y="3601704"/>
              <a:ext cx="125444" cy="78675"/>
            </a:xfrm>
            <a:custGeom>
              <a:rect b="b" l="l" r="r" t="t"/>
              <a:pathLst>
                <a:path extrusionOk="0" h="2996" w="4777">
                  <a:moveTo>
                    <a:pt x="1676" y="0"/>
                  </a:moveTo>
                  <a:lnTo>
                    <a:pt x="518" y="325"/>
                  </a:lnTo>
                  <a:cubicBezTo>
                    <a:pt x="211" y="412"/>
                    <a:pt x="1" y="689"/>
                    <a:pt x="1" y="1014"/>
                  </a:cubicBezTo>
                  <a:lnTo>
                    <a:pt x="1" y="2756"/>
                  </a:lnTo>
                  <a:cubicBezTo>
                    <a:pt x="1" y="2890"/>
                    <a:pt x="106" y="2996"/>
                    <a:pt x="240" y="2996"/>
                  </a:cubicBezTo>
                  <a:lnTo>
                    <a:pt x="4537" y="2996"/>
                  </a:lnTo>
                  <a:cubicBezTo>
                    <a:pt x="4661" y="2996"/>
                    <a:pt x="4776" y="2890"/>
                    <a:pt x="4776" y="2756"/>
                  </a:cubicBezTo>
                  <a:lnTo>
                    <a:pt x="4776" y="1014"/>
                  </a:lnTo>
                  <a:cubicBezTo>
                    <a:pt x="4767" y="689"/>
                    <a:pt x="4556" y="412"/>
                    <a:pt x="4250" y="325"/>
                  </a:cubicBezTo>
                  <a:lnTo>
                    <a:pt x="3111" y="0"/>
                  </a:lnTo>
                  <a:lnTo>
                    <a:pt x="2393" y="479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5"/>
            <p:cNvSpPr/>
            <p:nvPr/>
          </p:nvSpPr>
          <p:spPr>
            <a:xfrm>
              <a:off x="5797332" y="3614257"/>
              <a:ext cx="12579" cy="66123"/>
            </a:xfrm>
            <a:custGeom>
              <a:rect b="b" l="l" r="r" t="t"/>
              <a:pathLst>
                <a:path extrusionOk="0" h="2518" w="479">
                  <a:moveTo>
                    <a:pt x="125" y="1"/>
                  </a:moveTo>
                  <a:lnTo>
                    <a:pt x="0" y="2518"/>
                  </a:lnTo>
                  <a:lnTo>
                    <a:pt x="479" y="2518"/>
                  </a:lnTo>
                  <a:lnTo>
                    <a:pt x="364" y="1"/>
                  </a:ln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5"/>
            <p:cNvSpPr/>
            <p:nvPr/>
          </p:nvSpPr>
          <p:spPr>
            <a:xfrm>
              <a:off x="5766162" y="3523791"/>
              <a:ext cx="75182" cy="68880"/>
            </a:xfrm>
            <a:custGeom>
              <a:rect b="b" l="l" r="r" t="t"/>
              <a:pathLst>
                <a:path extrusionOk="0" h="2623" w="2863">
                  <a:moveTo>
                    <a:pt x="910" y="0"/>
                  </a:moveTo>
                  <a:cubicBezTo>
                    <a:pt x="786" y="0"/>
                    <a:pt x="661" y="48"/>
                    <a:pt x="565" y="134"/>
                  </a:cubicBezTo>
                  <a:lnTo>
                    <a:pt x="135" y="574"/>
                  </a:lnTo>
                  <a:cubicBezTo>
                    <a:pt x="49" y="661"/>
                    <a:pt x="1" y="785"/>
                    <a:pt x="1" y="909"/>
                  </a:cubicBezTo>
                  <a:lnTo>
                    <a:pt x="1" y="1187"/>
                  </a:lnTo>
                  <a:cubicBezTo>
                    <a:pt x="1" y="1981"/>
                    <a:pt x="642" y="2623"/>
                    <a:pt x="1436" y="2623"/>
                  </a:cubicBezTo>
                  <a:cubicBezTo>
                    <a:pt x="2221" y="2623"/>
                    <a:pt x="2862" y="1981"/>
                    <a:pt x="2862" y="1187"/>
                  </a:cubicBezTo>
                  <a:lnTo>
                    <a:pt x="2862" y="881"/>
                  </a:lnTo>
                  <a:cubicBezTo>
                    <a:pt x="2862" y="756"/>
                    <a:pt x="2805" y="632"/>
                    <a:pt x="2719" y="546"/>
                  </a:cubicBezTo>
                  <a:cubicBezTo>
                    <a:pt x="2345" y="182"/>
                    <a:pt x="1676" y="19"/>
                    <a:pt x="910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5"/>
            <p:cNvSpPr/>
            <p:nvPr/>
          </p:nvSpPr>
          <p:spPr>
            <a:xfrm>
              <a:off x="5766162" y="3523791"/>
              <a:ext cx="74920" cy="67383"/>
            </a:xfrm>
            <a:custGeom>
              <a:rect b="b" l="l" r="r" t="t"/>
              <a:pathLst>
                <a:path extrusionOk="0" h="2566" w="2853">
                  <a:moveTo>
                    <a:pt x="920" y="0"/>
                  </a:moveTo>
                  <a:cubicBezTo>
                    <a:pt x="786" y="0"/>
                    <a:pt x="661" y="48"/>
                    <a:pt x="575" y="144"/>
                  </a:cubicBezTo>
                  <a:lnTo>
                    <a:pt x="144" y="574"/>
                  </a:lnTo>
                  <a:cubicBezTo>
                    <a:pt x="49" y="661"/>
                    <a:pt x="1" y="785"/>
                    <a:pt x="1" y="909"/>
                  </a:cubicBezTo>
                  <a:lnTo>
                    <a:pt x="1" y="1187"/>
                  </a:lnTo>
                  <a:cubicBezTo>
                    <a:pt x="1" y="1828"/>
                    <a:pt x="422" y="2383"/>
                    <a:pt x="1034" y="2565"/>
                  </a:cubicBezTo>
                  <a:cubicBezTo>
                    <a:pt x="824" y="2307"/>
                    <a:pt x="719" y="1991"/>
                    <a:pt x="719" y="1665"/>
                  </a:cubicBezTo>
                  <a:lnTo>
                    <a:pt x="719" y="976"/>
                  </a:lnTo>
                  <a:cubicBezTo>
                    <a:pt x="709" y="710"/>
                    <a:pt x="929" y="497"/>
                    <a:pt x="1184" y="497"/>
                  </a:cubicBezTo>
                  <a:cubicBezTo>
                    <a:pt x="1194" y="497"/>
                    <a:pt x="1205" y="497"/>
                    <a:pt x="1216" y="498"/>
                  </a:cubicBezTo>
                  <a:cubicBezTo>
                    <a:pt x="1695" y="527"/>
                    <a:pt x="2412" y="603"/>
                    <a:pt x="2853" y="814"/>
                  </a:cubicBezTo>
                  <a:cubicBezTo>
                    <a:pt x="2843" y="718"/>
                    <a:pt x="2795" y="622"/>
                    <a:pt x="2728" y="546"/>
                  </a:cubicBezTo>
                  <a:cubicBezTo>
                    <a:pt x="2355" y="192"/>
                    <a:pt x="1685" y="29"/>
                    <a:pt x="920" y="0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5"/>
            <p:cNvSpPr/>
            <p:nvPr/>
          </p:nvSpPr>
          <p:spPr>
            <a:xfrm>
              <a:off x="5797595" y="3614257"/>
              <a:ext cx="12579" cy="12605"/>
            </a:xfrm>
            <a:custGeom>
              <a:rect b="b" l="l" r="r" t="t"/>
              <a:pathLst>
                <a:path extrusionOk="0" h="480" w="479">
                  <a:moveTo>
                    <a:pt x="0" y="1"/>
                  </a:moveTo>
                  <a:lnTo>
                    <a:pt x="0" y="355"/>
                  </a:lnTo>
                  <a:cubicBezTo>
                    <a:pt x="0" y="422"/>
                    <a:pt x="48" y="479"/>
                    <a:pt x="115" y="479"/>
                  </a:cubicBezTo>
                  <a:lnTo>
                    <a:pt x="354" y="479"/>
                  </a:lnTo>
                  <a:cubicBezTo>
                    <a:pt x="421" y="479"/>
                    <a:pt x="479" y="422"/>
                    <a:pt x="479" y="355"/>
                  </a:cubicBezTo>
                  <a:lnTo>
                    <a:pt x="479" y="1"/>
                  </a:lnTo>
                  <a:close/>
                </a:path>
              </a:pathLst>
            </a:custGeom>
            <a:solidFill>
              <a:srgbClr val="909F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5"/>
            <p:cNvSpPr/>
            <p:nvPr/>
          </p:nvSpPr>
          <p:spPr>
            <a:xfrm>
              <a:off x="5778241" y="3596715"/>
              <a:ext cx="25656" cy="26286"/>
            </a:xfrm>
            <a:custGeom>
              <a:rect b="b" l="l" r="r" t="t"/>
              <a:pathLst>
                <a:path extrusionOk="0" h="1001" w="977">
                  <a:moveTo>
                    <a:pt x="216" y="1"/>
                  </a:moveTo>
                  <a:cubicBezTo>
                    <a:pt x="187" y="1"/>
                    <a:pt x="160" y="15"/>
                    <a:pt x="144" y="46"/>
                  </a:cubicBezTo>
                  <a:lnTo>
                    <a:pt x="0" y="267"/>
                  </a:lnTo>
                  <a:lnTo>
                    <a:pt x="354" y="927"/>
                  </a:lnTo>
                  <a:cubicBezTo>
                    <a:pt x="378" y="975"/>
                    <a:pt x="430" y="1001"/>
                    <a:pt x="481" y="1001"/>
                  </a:cubicBezTo>
                  <a:cubicBezTo>
                    <a:pt x="511" y="1001"/>
                    <a:pt x="540" y="992"/>
                    <a:pt x="565" y="975"/>
                  </a:cubicBezTo>
                  <a:lnTo>
                    <a:pt x="976" y="669"/>
                  </a:lnTo>
                  <a:lnTo>
                    <a:pt x="287" y="27"/>
                  </a:lnTo>
                  <a:cubicBezTo>
                    <a:pt x="266" y="10"/>
                    <a:pt x="240" y="1"/>
                    <a:pt x="216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35"/>
            <p:cNvSpPr/>
            <p:nvPr/>
          </p:nvSpPr>
          <p:spPr>
            <a:xfrm>
              <a:off x="5803871" y="3596715"/>
              <a:ext cx="25656" cy="26286"/>
            </a:xfrm>
            <a:custGeom>
              <a:rect b="b" l="l" r="r" t="t"/>
              <a:pathLst>
                <a:path extrusionOk="0" h="1001" w="977">
                  <a:moveTo>
                    <a:pt x="751" y="1"/>
                  </a:moveTo>
                  <a:cubicBezTo>
                    <a:pt x="727" y="1"/>
                    <a:pt x="701" y="10"/>
                    <a:pt x="680" y="27"/>
                  </a:cubicBezTo>
                  <a:lnTo>
                    <a:pt x="0" y="669"/>
                  </a:lnTo>
                  <a:lnTo>
                    <a:pt x="402" y="975"/>
                  </a:lnTo>
                  <a:cubicBezTo>
                    <a:pt x="427" y="992"/>
                    <a:pt x="457" y="1001"/>
                    <a:pt x="486" y="1001"/>
                  </a:cubicBezTo>
                  <a:cubicBezTo>
                    <a:pt x="537" y="1001"/>
                    <a:pt x="589" y="975"/>
                    <a:pt x="613" y="927"/>
                  </a:cubicBezTo>
                  <a:lnTo>
                    <a:pt x="976" y="267"/>
                  </a:lnTo>
                  <a:lnTo>
                    <a:pt x="823" y="46"/>
                  </a:lnTo>
                  <a:cubicBezTo>
                    <a:pt x="808" y="15"/>
                    <a:pt x="780" y="1"/>
                    <a:pt x="751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5"/>
            <p:cNvSpPr/>
            <p:nvPr/>
          </p:nvSpPr>
          <p:spPr>
            <a:xfrm>
              <a:off x="5847857" y="3386057"/>
              <a:ext cx="187234" cy="219192"/>
            </a:xfrm>
            <a:custGeom>
              <a:rect b="b" l="l" r="r" t="t"/>
              <a:pathLst>
                <a:path extrusionOk="0" h="8347" w="7130">
                  <a:moveTo>
                    <a:pt x="3560" y="1"/>
                  </a:moveTo>
                  <a:cubicBezTo>
                    <a:pt x="1847" y="1"/>
                    <a:pt x="603" y="1178"/>
                    <a:pt x="459" y="3102"/>
                  </a:cubicBezTo>
                  <a:cubicBezTo>
                    <a:pt x="287" y="5456"/>
                    <a:pt x="86" y="6776"/>
                    <a:pt x="19" y="7226"/>
                  </a:cubicBezTo>
                  <a:cubicBezTo>
                    <a:pt x="0" y="7322"/>
                    <a:pt x="48" y="7427"/>
                    <a:pt x="144" y="7475"/>
                  </a:cubicBezTo>
                  <a:cubicBezTo>
                    <a:pt x="603" y="7705"/>
                    <a:pt x="2000" y="8346"/>
                    <a:pt x="3560" y="8346"/>
                  </a:cubicBezTo>
                  <a:cubicBezTo>
                    <a:pt x="5120" y="8346"/>
                    <a:pt x="6527" y="7705"/>
                    <a:pt x="6986" y="7475"/>
                  </a:cubicBezTo>
                  <a:cubicBezTo>
                    <a:pt x="7073" y="7427"/>
                    <a:pt x="7130" y="7322"/>
                    <a:pt x="7111" y="7226"/>
                  </a:cubicBezTo>
                  <a:cubicBezTo>
                    <a:pt x="7034" y="6776"/>
                    <a:pt x="6833" y="5456"/>
                    <a:pt x="6661" y="3102"/>
                  </a:cubicBezTo>
                  <a:cubicBezTo>
                    <a:pt x="6517" y="1187"/>
                    <a:pt x="5273" y="1"/>
                    <a:pt x="3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5"/>
            <p:cNvSpPr/>
            <p:nvPr/>
          </p:nvSpPr>
          <p:spPr>
            <a:xfrm>
              <a:off x="5891816" y="3386057"/>
              <a:ext cx="143275" cy="219192"/>
            </a:xfrm>
            <a:custGeom>
              <a:rect b="b" l="l" r="r" t="t"/>
              <a:pathLst>
                <a:path extrusionOk="0" h="8347" w="5456">
                  <a:moveTo>
                    <a:pt x="1886" y="1"/>
                  </a:moveTo>
                  <a:cubicBezTo>
                    <a:pt x="1771" y="1"/>
                    <a:pt x="1657" y="1"/>
                    <a:pt x="1542" y="20"/>
                  </a:cubicBezTo>
                  <a:cubicBezTo>
                    <a:pt x="202" y="154"/>
                    <a:pt x="1" y="2030"/>
                    <a:pt x="1283" y="2422"/>
                  </a:cubicBezTo>
                  <a:lnTo>
                    <a:pt x="1312" y="2432"/>
                  </a:lnTo>
                  <a:lnTo>
                    <a:pt x="1791" y="8346"/>
                  </a:lnTo>
                  <a:cubicBezTo>
                    <a:pt x="1824" y="8347"/>
                    <a:pt x="1858" y="8347"/>
                    <a:pt x="1892" y="8347"/>
                  </a:cubicBezTo>
                  <a:cubicBezTo>
                    <a:pt x="3450" y="8347"/>
                    <a:pt x="4853" y="7709"/>
                    <a:pt x="5312" y="7475"/>
                  </a:cubicBezTo>
                  <a:cubicBezTo>
                    <a:pt x="5399" y="7427"/>
                    <a:pt x="5456" y="7322"/>
                    <a:pt x="5437" y="7226"/>
                  </a:cubicBezTo>
                  <a:cubicBezTo>
                    <a:pt x="5360" y="6776"/>
                    <a:pt x="5169" y="5456"/>
                    <a:pt x="4987" y="3102"/>
                  </a:cubicBezTo>
                  <a:cubicBezTo>
                    <a:pt x="4853" y="1187"/>
                    <a:pt x="3599" y="1"/>
                    <a:pt x="18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5"/>
            <p:cNvSpPr/>
            <p:nvPr/>
          </p:nvSpPr>
          <p:spPr>
            <a:xfrm>
              <a:off x="5835042" y="3555198"/>
              <a:ext cx="212890" cy="125181"/>
            </a:xfrm>
            <a:custGeom>
              <a:rect b="b" l="l" r="r" t="t"/>
              <a:pathLst>
                <a:path extrusionOk="0" h="4767" w="8107">
                  <a:moveTo>
                    <a:pt x="2862" y="1"/>
                  </a:moveTo>
                  <a:lnTo>
                    <a:pt x="2862" y="1044"/>
                  </a:lnTo>
                  <a:cubicBezTo>
                    <a:pt x="2862" y="1235"/>
                    <a:pt x="2747" y="1407"/>
                    <a:pt x="2574" y="1484"/>
                  </a:cubicBezTo>
                  <a:lnTo>
                    <a:pt x="565" y="2374"/>
                  </a:lnTo>
                  <a:cubicBezTo>
                    <a:pt x="220" y="2527"/>
                    <a:pt x="0" y="2862"/>
                    <a:pt x="0" y="3245"/>
                  </a:cubicBezTo>
                  <a:lnTo>
                    <a:pt x="0" y="4527"/>
                  </a:lnTo>
                  <a:cubicBezTo>
                    <a:pt x="0" y="4661"/>
                    <a:pt x="105" y="4767"/>
                    <a:pt x="239" y="4767"/>
                  </a:cubicBezTo>
                  <a:lnTo>
                    <a:pt x="7867" y="4767"/>
                  </a:lnTo>
                  <a:cubicBezTo>
                    <a:pt x="8001" y="4767"/>
                    <a:pt x="8106" y="4652"/>
                    <a:pt x="8106" y="4527"/>
                  </a:cubicBezTo>
                  <a:lnTo>
                    <a:pt x="8106" y="3235"/>
                  </a:lnTo>
                  <a:cubicBezTo>
                    <a:pt x="8106" y="2862"/>
                    <a:pt x="7886" y="2518"/>
                    <a:pt x="7541" y="2364"/>
                  </a:cubicBezTo>
                  <a:lnTo>
                    <a:pt x="5532" y="1484"/>
                  </a:lnTo>
                  <a:cubicBezTo>
                    <a:pt x="5359" y="1407"/>
                    <a:pt x="5245" y="1235"/>
                    <a:pt x="5245" y="1053"/>
                  </a:cubicBezTo>
                  <a:lnTo>
                    <a:pt x="5245" y="1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5"/>
            <p:cNvSpPr/>
            <p:nvPr/>
          </p:nvSpPr>
          <p:spPr>
            <a:xfrm>
              <a:off x="5835042" y="3600181"/>
              <a:ext cx="212890" cy="80198"/>
            </a:xfrm>
            <a:custGeom>
              <a:rect b="b" l="l" r="r" t="t"/>
              <a:pathLst>
                <a:path extrusionOk="0" h="3054" w="8107">
                  <a:moveTo>
                    <a:pt x="2048" y="1"/>
                  </a:moveTo>
                  <a:lnTo>
                    <a:pt x="565" y="651"/>
                  </a:lnTo>
                  <a:cubicBezTo>
                    <a:pt x="220" y="805"/>
                    <a:pt x="0" y="1149"/>
                    <a:pt x="0" y="1522"/>
                  </a:cubicBezTo>
                  <a:lnTo>
                    <a:pt x="0" y="2814"/>
                  </a:lnTo>
                  <a:cubicBezTo>
                    <a:pt x="0" y="2939"/>
                    <a:pt x="105" y="3054"/>
                    <a:pt x="239" y="3054"/>
                  </a:cubicBezTo>
                  <a:lnTo>
                    <a:pt x="7867" y="3054"/>
                  </a:lnTo>
                  <a:cubicBezTo>
                    <a:pt x="8001" y="3054"/>
                    <a:pt x="8106" y="2939"/>
                    <a:pt x="8106" y="2814"/>
                  </a:cubicBezTo>
                  <a:lnTo>
                    <a:pt x="8106" y="1532"/>
                  </a:lnTo>
                  <a:cubicBezTo>
                    <a:pt x="8106" y="1149"/>
                    <a:pt x="7886" y="805"/>
                    <a:pt x="7541" y="651"/>
                  </a:cubicBezTo>
                  <a:lnTo>
                    <a:pt x="6058" y="1"/>
                  </a:lnTo>
                  <a:cubicBezTo>
                    <a:pt x="5709" y="919"/>
                    <a:pt x="4883" y="1379"/>
                    <a:pt x="4057" y="1379"/>
                  </a:cubicBezTo>
                  <a:cubicBezTo>
                    <a:pt x="3230" y="1379"/>
                    <a:pt x="2402" y="919"/>
                    <a:pt x="2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5"/>
            <p:cNvSpPr/>
            <p:nvPr/>
          </p:nvSpPr>
          <p:spPr>
            <a:xfrm>
              <a:off x="5910172" y="3555198"/>
              <a:ext cx="62604" cy="25105"/>
            </a:xfrm>
            <a:custGeom>
              <a:rect b="b" l="l" r="r" t="t"/>
              <a:pathLst>
                <a:path extrusionOk="0" h="956" w="2384">
                  <a:moveTo>
                    <a:pt x="1" y="1"/>
                  </a:moveTo>
                  <a:lnTo>
                    <a:pt x="1" y="690"/>
                  </a:lnTo>
                  <a:cubicBezTo>
                    <a:pt x="379" y="867"/>
                    <a:pt x="785" y="955"/>
                    <a:pt x="1192" y="955"/>
                  </a:cubicBezTo>
                  <a:cubicBezTo>
                    <a:pt x="1599" y="955"/>
                    <a:pt x="2006" y="867"/>
                    <a:pt x="2384" y="690"/>
                  </a:cubicBezTo>
                  <a:lnTo>
                    <a:pt x="2384" y="1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5"/>
            <p:cNvSpPr/>
            <p:nvPr/>
          </p:nvSpPr>
          <p:spPr>
            <a:xfrm>
              <a:off x="5878765" y="3449764"/>
              <a:ext cx="125418" cy="117907"/>
            </a:xfrm>
            <a:custGeom>
              <a:rect b="b" l="l" r="r" t="t"/>
              <a:pathLst>
                <a:path extrusionOk="0" h="4490" w="4776">
                  <a:moveTo>
                    <a:pt x="1745" y="1"/>
                  </a:moveTo>
                  <a:cubicBezTo>
                    <a:pt x="1563" y="1"/>
                    <a:pt x="1396" y="95"/>
                    <a:pt x="1311" y="264"/>
                  </a:cubicBezTo>
                  <a:cubicBezTo>
                    <a:pt x="1053" y="762"/>
                    <a:pt x="670" y="1192"/>
                    <a:pt x="201" y="1499"/>
                  </a:cubicBezTo>
                  <a:cubicBezTo>
                    <a:pt x="77" y="1585"/>
                    <a:pt x="0" y="1738"/>
                    <a:pt x="0" y="1891"/>
                  </a:cubicBezTo>
                  <a:lnTo>
                    <a:pt x="0" y="2025"/>
                  </a:lnTo>
                  <a:cubicBezTo>
                    <a:pt x="0" y="3288"/>
                    <a:pt x="957" y="4398"/>
                    <a:pt x="2230" y="4484"/>
                  </a:cubicBezTo>
                  <a:cubicBezTo>
                    <a:pt x="2281" y="4488"/>
                    <a:pt x="2332" y="4489"/>
                    <a:pt x="2383" y="4489"/>
                  </a:cubicBezTo>
                  <a:cubicBezTo>
                    <a:pt x="3693" y="4489"/>
                    <a:pt x="4766" y="3428"/>
                    <a:pt x="4766" y="2101"/>
                  </a:cubicBezTo>
                  <a:lnTo>
                    <a:pt x="4766" y="1690"/>
                  </a:lnTo>
                  <a:cubicBezTo>
                    <a:pt x="4776" y="1479"/>
                    <a:pt x="4680" y="1288"/>
                    <a:pt x="4527" y="1154"/>
                  </a:cubicBezTo>
                  <a:cubicBezTo>
                    <a:pt x="4144" y="819"/>
                    <a:pt x="3292" y="226"/>
                    <a:pt x="1819" y="6"/>
                  </a:cubicBezTo>
                  <a:cubicBezTo>
                    <a:pt x="1794" y="2"/>
                    <a:pt x="1770" y="1"/>
                    <a:pt x="1745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5"/>
            <p:cNvSpPr/>
            <p:nvPr/>
          </p:nvSpPr>
          <p:spPr>
            <a:xfrm>
              <a:off x="5878765" y="3449764"/>
              <a:ext cx="122398" cy="117277"/>
            </a:xfrm>
            <a:custGeom>
              <a:rect b="b" l="l" r="r" t="t"/>
              <a:pathLst>
                <a:path extrusionOk="0" h="4466" w="4661">
                  <a:moveTo>
                    <a:pt x="1745" y="1"/>
                  </a:moveTo>
                  <a:cubicBezTo>
                    <a:pt x="1563" y="1"/>
                    <a:pt x="1396" y="95"/>
                    <a:pt x="1311" y="264"/>
                  </a:cubicBezTo>
                  <a:cubicBezTo>
                    <a:pt x="1273" y="350"/>
                    <a:pt x="1225" y="436"/>
                    <a:pt x="1168" y="513"/>
                  </a:cubicBezTo>
                  <a:cubicBezTo>
                    <a:pt x="919" y="905"/>
                    <a:pt x="594" y="1240"/>
                    <a:pt x="201" y="1499"/>
                  </a:cubicBezTo>
                  <a:cubicBezTo>
                    <a:pt x="77" y="1585"/>
                    <a:pt x="0" y="1728"/>
                    <a:pt x="0" y="1891"/>
                  </a:cubicBezTo>
                  <a:lnTo>
                    <a:pt x="0" y="2025"/>
                  </a:lnTo>
                  <a:cubicBezTo>
                    <a:pt x="0" y="3250"/>
                    <a:pt x="900" y="4322"/>
                    <a:pt x="2096" y="4465"/>
                  </a:cubicBezTo>
                  <a:cubicBezTo>
                    <a:pt x="1675" y="4025"/>
                    <a:pt x="1436" y="3432"/>
                    <a:pt x="1436" y="2819"/>
                  </a:cubicBezTo>
                  <a:lnTo>
                    <a:pt x="1436" y="1317"/>
                  </a:lnTo>
                  <a:cubicBezTo>
                    <a:pt x="1436" y="1077"/>
                    <a:pt x="1618" y="867"/>
                    <a:pt x="1857" y="838"/>
                  </a:cubicBezTo>
                  <a:cubicBezTo>
                    <a:pt x="2025" y="823"/>
                    <a:pt x="2193" y="816"/>
                    <a:pt x="2360" y="816"/>
                  </a:cubicBezTo>
                  <a:cubicBezTo>
                    <a:pt x="3156" y="816"/>
                    <a:pt x="3941" y="985"/>
                    <a:pt x="4661" y="1317"/>
                  </a:cubicBezTo>
                  <a:cubicBezTo>
                    <a:pt x="4632" y="1250"/>
                    <a:pt x="4584" y="1202"/>
                    <a:pt x="4527" y="1154"/>
                  </a:cubicBezTo>
                  <a:cubicBezTo>
                    <a:pt x="4144" y="819"/>
                    <a:pt x="3292" y="226"/>
                    <a:pt x="1819" y="6"/>
                  </a:cubicBezTo>
                  <a:cubicBezTo>
                    <a:pt x="1794" y="2"/>
                    <a:pt x="1770" y="1"/>
                    <a:pt x="1745" y="1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5"/>
            <p:cNvSpPr/>
            <p:nvPr/>
          </p:nvSpPr>
          <p:spPr>
            <a:xfrm>
              <a:off x="5835042" y="3620796"/>
              <a:ext cx="43986" cy="59584"/>
            </a:xfrm>
            <a:custGeom>
              <a:rect b="b" l="l" r="r" t="t"/>
              <a:pathLst>
                <a:path extrusionOk="0" h="2269" w="1675">
                  <a:moveTo>
                    <a:pt x="354" y="0"/>
                  </a:moveTo>
                  <a:cubicBezTo>
                    <a:pt x="124" y="182"/>
                    <a:pt x="0" y="450"/>
                    <a:pt x="0" y="747"/>
                  </a:cubicBezTo>
                  <a:lnTo>
                    <a:pt x="0" y="2029"/>
                  </a:lnTo>
                  <a:cubicBezTo>
                    <a:pt x="0" y="2163"/>
                    <a:pt x="105" y="2269"/>
                    <a:pt x="239" y="2269"/>
                  </a:cubicBezTo>
                  <a:lnTo>
                    <a:pt x="1675" y="2269"/>
                  </a:lnTo>
                  <a:lnTo>
                    <a:pt x="1675" y="1608"/>
                  </a:lnTo>
                  <a:cubicBezTo>
                    <a:pt x="1665" y="1417"/>
                    <a:pt x="1598" y="1235"/>
                    <a:pt x="1464" y="1101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rgbClr val="6E829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5"/>
            <p:cNvSpPr/>
            <p:nvPr/>
          </p:nvSpPr>
          <p:spPr>
            <a:xfrm>
              <a:off x="6003920" y="3620796"/>
              <a:ext cx="44012" cy="59584"/>
            </a:xfrm>
            <a:custGeom>
              <a:rect b="b" l="l" r="r" t="t"/>
              <a:pathLst>
                <a:path extrusionOk="0" h="2269" w="1676">
                  <a:moveTo>
                    <a:pt x="1321" y="0"/>
                  </a:moveTo>
                  <a:lnTo>
                    <a:pt x="211" y="1101"/>
                  </a:lnTo>
                  <a:cubicBezTo>
                    <a:pt x="77" y="1235"/>
                    <a:pt x="0" y="1417"/>
                    <a:pt x="0" y="1608"/>
                  </a:cubicBezTo>
                  <a:lnTo>
                    <a:pt x="0" y="2269"/>
                  </a:lnTo>
                  <a:lnTo>
                    <a:pt x="1436" y="2269"/>
                  </a:lnTo>
                  <a:cubicBezTo>
                    <a:pt x="1570" y="2269"/>
                    <a:pt x="1675" y="2163"/>
                    <a:pt x="1675" y="2029"/>
                  </a:cubicBezTo>
                  <a:lnTo>
                    <a:pt x="1675" y="747"/>
                  </a:lnTo>
                  <a:cubicBezTo>
                    <a:pt x="1675" y="450"/>
                    <a:pt x="1541" y="182"/>
                    <a:pt x="1321" y="0"/>
                  </a:cubicBezTo>
                  <a:close/>
                </a:path>
              </a:pathLst>
            </a:custGeom>
            <a:solidFill>
              <a:srgbClr val="6E829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0" name="Google Shape;340;p35"/>
          <p:cNvGrpSpPr/>
          <p:nvPr/>
        </p:nvGrpSpPr>
        <p:grpSpPr>
          <a:xfrm>
            <a:off x="4491965" y="2842980"/>
            <a:ext cx="3217366" cy="2327225"/>
            <a:chOff x="5302988" y="3389839"/>
            <a:chExt cx="394609" cy="286523"/>
          </a:xfrm>
        </p:grpSpPr>
        <p:sp>
          <p:nvSpPr>
            <p:cNvPr id="341" name="Google Shape;341;p35"/>
            <p:cNvSpPr/>
            <p:nvPr/>
          </p:nvSpPr>
          <p:spPr>
            <a:xfrm>
              <a:off x="5589485" y="3491859"/>
              <a:ext cx="31696" cy="69904"/>
            </a:xfrm>
            <a:custGeom>
              <a:rect b="b" l="l" r="r" t="t"/>
              <a:pathLst>
                <a:path extrusionOk="0" h="2662" w="1207">
                  <a:moveTo>
                    <a:pt x="728" y="1"/>
                  </a:moveTo>
                  <a:cubicBezTo>
                    <a:pt x="326" y="1"/>
                    <a:pt x="1" y="326"/>
                    <a:pt x="1" y="728"/>
                  </a:cubicBezTo>
                  <a:lnTo>
                    <a:pt x="1" y="891"/>
                  </a:lnTo>
                  <a:cubicBezTo>
                    <a:pt x="1" y="1101"/>
                    <a:pt x="30" y="1312"/>
                    <a:pt x="97" y="1503"/>
                  </a:cubicBezTo>
                  <a:lnTo>
                    <a:pt x="479" y="2661"/>
                  </a:lnTo>
                  <a:lnTo>
                    <a:pt x="1207" y="2661"/>
                  </a:lnTo>
                  <a:lnTo>
                    <a:pt x="1207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5"/>
            <p:cNvSpPr/>
            <p:nvPr/>
          </p:nvSpPr>
          <p:spPr>
            <a:xfrm>
              <a:off x="5602063" y="3485583"/>
              <a:ext cx="76417" cy="76180"/>
            </a:xfrm>
            <a:custGeom>
              <a:rect b="b" l="l" r="r" t="t"/>
              <a:pathLst>
                <a:path extrusionOk="0" h="2901" w="2910">
                  <a:moveTo>
                    <a:pt x="728" y="1"/>
                  </a:moveTo>
                  <a:cubicBezTo>
                    <a:pt x="326" y="1"/>
                    <a:pt x="0" y="326"/>
                    <a:pt x="0" y="728"/>
                  </a:cubicBezTo>
                  <a:cubicBezTo>
                    <a:pt x="0" y="986"/>
                    <a:pt x="220" y="1206"/>
                    <a:pt x="488" y="1206"/>
                  </a:cubicBezTo>
                  <a:lnTo>
                    <a:pt x="2422" y="2900"/>
                  </a:lnTo>
                  <a:lnTo>
                    <a:pt x="2833" y="1465"/>
                  </a:lnTo>
                  <a:cubicBezTo>
                    <a:pt x="2881" y="1293"/>
                    <a:pt x="2910" y="1120"/>
                    <a:pt x="2910" y="938"/>
                  </a:cubicBezTo>
                  <a:lnTo>
                    <a:pt x="2910" y="479"/>
                  </a:lnTo>
                  <a:cubicBezTo>
                    <a:pt x="2910" y="211"/>
                    <a:pt x="2690" y="1"/>
                    <a:pt x="243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5"/>
            <p:cNvSpPr/>
            <p:nvPr/>
          </p:nvSpPr>
          <p:spPr>
            <a:xfrm>
              <a:off x="5614878" y="3580828"/>
              <a:ext cx="38235" cy="28177"/>
            </a:xfrm>
            <a:custGeom>
              <a:rect b="b" l="l" r="r" t="t"/>
              <a:pathLst>
                <a:path extrusionOk="0" h="1073" w="1456">
                  <a:moveTo>
                    <a:pt x="0" y="1"/>
                  </a:moveTo>
                  <a:lnTo>
                    <a:pt x="0" y="1073"/>
                  </a:lnTo>
                  <a:lnTo>
                    <a:pt x="1455" y="1073"/>
                  </a:lnTo>
                  <a:lnTo>
                    <a:pt x="1455" y="1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5"/>
            <p:cNvSpPr/>
            <p:nvPr/>
          </p:nvSpPr>
          <p:spPr>
            <a:xfrm>
              <a:off x="5614878" y="3580828"/>
              <a:ext cx="38235" cy="15625"/>
            </a:xfrm>
            <a:custGeom>
              <a:rect b="b" l="l" r="r" t="t"/>
              <a:pathLst>
                <a:path extrusionOk="0" h="595" w="1456">
                  <a:moveTo>
                    <a:pt x="0" y="1"/>
                  </a:moveTo>
                  <a:lnTo>
                    <a:pt x="0" y="451"/>
                  </a:lnTo>
                  <a:cubicBezTo>
                    <a:pt x="235" y="546"/>
                    <a:pt x="481" y="594"/>
                    <a:pt x="728" y="594"/>
                  </a:cubicBezTo>
                  <a:cubicBezTo>
                    <a:pt x="974" y="594"/>
                    <a:pt x="1221" y="546"/>
                    <a:pt x="1455" y="451"/>
                  </a:cubicBezTo>
                  <a:lnTo>
                    <a:pt x="1455" y="1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5"/>
            <p:cNvSpPr/>
            <p:nvPr/>
          </p:nvSpPr>
          <p:spPr>
            <a:xfrm>
              <a:off x="5570394" y="3596426"/>
              <a:ext cx="126941" cy="79935"/>
            </a:xfrm>
            <a:custGeom>
              <a:rect b="b" l="l" r="r" t="t"/>
              <a:pathLst>
                <a:path extrusionOk="0" h="3044" w="4834">
                  <a:moveTo>
                    <a:pt x="1694" y="0"/>
                  </a:moveTo>
                  <a:lnTo>
                    <a:pt x="527" y="335"/>
                  </a:lnTo>
                  <a:cubicBezTo>
                    <a:pt x="211" y="421"/>
                    <a:pt x="1" y="708"/>
                    <a:pt x="1" y="1034"/>
                  </a:cubicBezTo>
                  <a:lnTo>
                    <a:pt x="1" y="2804"/>
                  </a:lnTo>
                  <a:cubicBezTo>
                    <a:pt x="1" y="2938"/>
                    <a:pt x="106" y="3043"/>
                    <a:pt x="240" y="3043"/>
                  </a:cubicBezTo>
                  <a:lnTo>
                    <a:pt x="4594" y="3043"/>
                  </a:lnTo>
                  <a:cubicBezTo>
                    <a:pt x="4728" y="3043"/>
                    <a:pt x="4834" y="2938"/>
                    <a:pt x="4834" y="2804"/>
                  </a:cubicBezTo>
                  <a:lnTo>
                    <a:pt x="4834" y="1034"/>
                  </a:lnTo>
                  <a:cubicBezTo>
                    <a:pt x="4834" y="708"/>
                    <a:pt x="4623" y="421"/>
                    <a:pt x="4317" y="335"/>
                  </a:cubicBezTo>
                  <a:lnTo>
                    <a:pt x="3149" y="0"/>
                  </a:lnTo>
                  <a:lnTo>
                    <a:pt x="2422" y="479"/>
                  </a:lnTo>
                  <a:lnTo>
                    <a:pt x="16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5627693" y="3608979"/>
              <a:ext cx="12605" cy="67383"/>
            </a:xfrm>
            <a:custGeom>
              <a:rect b="b" l="l" r="r" t="t"/>
              <a:pathLst>
                <a:path extrusionOk="0" h="2566" w="480">
                  <a:moveTo>
                    <a:pt x="115" y="1"/>
                  </a:moveTo>
                  <a:lnTo>
                    <a:pt x="1" y="2565"/>
                  </a:lnTo>
                  <a:lnTo>
                    <a:pt x="479" y="2565"/>
                  </a:lnTo>
                  <a:lnTo>
                    <a:pt x="364" y="1"/>
                  </a:ln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5"/>
            <p:cNvSpPr/>
            <p:nvPr/>
          </p:nvSpPr>
          <p:spPr>
            <a:xfrm>
              <a:off x="5595787" y="3517462"/>
              <a:ext cx="76417" cy="69930"/>
            </a:xfrm>
            <a:custGeom>
              <a:rect b="b" l="l" r="r" t="t"/>
              <a:pathLst>
                <a:path extrusionOk="0" h="2663" w="2910">
                  <a:moveTo>
                    <a:pt x="909" y="1"/>
                  </a:moveTo>
                  <a:cubicBezTo>
                    <a:pt x="785" y="1"/>
                    <a:pt x="664" y="57"/>
                    <a:pt x="584" y="146"/>
                  </a:cubicBezTo>
                  <a:lnTo>
                    <a:pt x="144" y="576"/>
                  </a:lnTo>
                  <a:cubicBezTo>
                    <a:pt x="48" y="672"/>
                    <a:pt x="0" y="796"/>
                    <a:pt x="0" y="921"/>
                  </a:cubicBezTo>
                  <a:lnTo>
                    <a:pt x="0" y="1208"/>
                  </a:lnTo>
                  <a:cubicBezTo>
                    <a:pt x="0" y="2012"/>
                    <a:pt x="651" y="2663"/>
                    <a:pt x="1455" y="2663"/>
                  </a:cubicBezTo>
                  <a:cubicBezTo>
                    <a:pt x="2259" y="2663"/>
                    <a:pt x="2909" y="2012"/>
                    <a:pt x="2909" y="1208"/>
                  </a:cubicBezTo>
                  <a:lnTo>
                    <a:pt x="2909" y="902"/>
                  </a:lnTo>
                  <a:cubicBezTo>
                    <a:pt x="2909" y="768"/>
                    <a:pt x="2862" y="643"/>
                    <a:pt x="2766" y="557"/>
                  </a:cubicBezTo>
                  <a:cubicBezTo>
                    <a:pt x="2393" y="193"/>
                    <a:pt x="1704" y="21"/>
                    <a:pt x="938" y="2"/>
                  </a:cubicBezTo>
                  <a:cubicBezTo>
                    <a:pt x="928" y="1"/>
                    <a:pt x="919" y="1"/>
                    <a:pt x="909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5595787" y="3517515"/>
              <a:ext cx="76154" cy="68381"/>
            </a:xfrm>
            <a:custGeom>
              <a:rect b="b" l="l" r="r" t="t"/>
              <a:pathLst>
                <a:path extrusionOk="0" h="2604" w="2900">
                  <a:moveTo>
                    <a:pt x="928" y="0"/>
                  </a:moveTo>
                  <a:cubicBezTo>
                    <a:pt x="804" y="0"/>
                    <a:pt x="670" y="48"/>
                    <a:pt x="584" y="144"/>
                  </a:cubicBezTo>
                  <a:lnTo>
                    <a:pt x="144" y="584"/>
                  </a:lnTo>
                  <a:cubicBezTo>
                    <a:pt x="48" y="670"/>
                    <a:pt x="0" y="794"/>
                    <a:pt x="0" y="919"/>
                  </a:cubicBezTo>
                  <a:lnTo>
                    <a:pt x="0" y="1206"/>
                  </a:lnTo>
                  <a:cubicBezTo>
                    <a:pt x="0" y="1857"/>
                    <a:pt x="431" y="2421"/>
                    <a:pt x="1053" y="2603"/>
                  </a:cubicBezTo>
                  <a:cubicBezTo>
                    <a:pt x="842" y="2345"/>
                    <a:pt x="727" y="2019"/>
                    <a:pt x="727" y="1694"/>
                  </a:cubicBezTo>
                  <a:lnTo>
                    <a:pt x="727" y="986"/>
                  </a:lnTo>
                  <a:lnTo>
                    <a:pt x="727" y="976"/>
                  </a:lnTo>
                  <a:cubicBezTo>
                    <a:pt x="727" y="710"/>
                    <a:pt x="939" y="496"/>
                    <a:pt x="1210" y="496"/>
                  </a:cubicBezTo>
                  <a:cubicBezTo>
                    <a:pt x="1221" y="496"/>
                    <a:pt x="1233" y="497"/>
                    <a:pt x="1244" y="498"/>
                  </a:cubicBezTo>
                  <a:cubicBezTo>
                    <a:pt x="1732" y="526"/>
                    <a:pt x="2460" y="612"/>
                    <a:pt x="2900" y="823"/>
                  </a:cubicBezTo>
                  <a:cubicBezTo>
                    <a:pt x="2890" y="727"/>
                    <a:pt x="2842" y="632"/>
                    <a:pt x="2766" y="555"/>
                  </a:cubicBezTo>
                  <a:cubicBezTo>
                    <a:pt x="2393" y="191"/>
                    <a:pt x="1704" y="19"/>
                    <a:pt x="928" y="0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5"/>
            <p:cNvSpPr/>
            <p:nvPr/>
          </p:nvSpPr>
          <p:spPr>
            <a:xfrm>
              <a:off x="5672177" y="3612497"/>
              <a:ext cx="25420" cy="63864"/>
            </a:xfrm>
            <a:custGeom>
              <a:rect b="b" l="l" r="r" t="t"/>
              <a:pathLst>
                <a:path extrusionOk="0" h="2432" w="968">
                  <a:moveTo>
                    <a:pt x="833" y="1"/>
                  </a:moveTo>
                  <a:lnTo>
                    <a:pt x="211" y="623"/>
                  </a:lnTo>
                  <a:cubicBezTo>
                    <a:pt x="77" y="766"/>
                    <a:pt x="0" y="948"/>
                    <a:pt x="0" y="1139"/>
                  </a:cubicBezTo>
                  <a:lnTo>
                    <a:pt x="0" y="2431"/>
                  </a:lnTo>
                  <a:lnTo>
                    <a:pt x="728" y="2431"/>
                  </a:lnTo>
                  <a:cubicBezTo>
                    <a:pt x="862" y="2431"/>
                    <a:pt x="967" y="2326"/>
                    <a:pt x="967" y="2192"/>
                  </a:cubicBezTo>
                  <a:lnTo>
                    <a:pt x="967" y="422"/>
                  </a:lnTo>
                  <a:cubicBezTo>
                    <a:pt x="967" y="269"/>
                    <a:pt x="919" y="125"/>
                    <a:pt x="833" y="1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5627955" y="3609241"/>
              <a:ext cx="12579" cy="12579"/>
            </a:xfrm>
            <a:custGeom>
              <a:rect b="b" l="l" r="r" t="t"/>
              <a:pathLst>
                <a:path extrusionOk="0" h="479" w="479">
                  <a:moveTo>
                    <a:pt x="0" y="0"/>
                  </a:moveTo>
                  <a:lnTo>
                    <a:pt x="0" y="364"/>
                  </a:lnTo>
                  <a:cubicBezTo>
                    <a:pt x="0" y="421"/>
                    <a:pt x="48" y="479"/>
                    <a:pt x="115" y="479"/>
                  </a:cubicBezTo>
                  <a:lnTo>
                    <a:pt x="354" y="479"/>
                  </a:lnTo>
                  <a:cubicBezTo>
                    <a:pt x="421" y="479"/>
                    <a:pt x="479" y="421"/>
                    <a:pt x="479" y="364"/>
                  </a:cubicBezTo>
                  <a:lnTo>
                    <a:pt x="479" y="0"/>
                  </a:lnTo>
                  <a:close/>
                </a:path>
              </a:pathLst>
            </a:custGeom>
            <a:solidFill>
              <a:srgbClr val="909F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35"/>
            <p:cNvSpPr/>
            <p:nvPr/>
          </p:nvSpPr>
          <p:spPr>
            <a:xfrm>
              <a:off x="5607840" y="3591279"/>
              <a:ext cx="26155" cy="26706"/>
            </a:xfrm>
            <a:custGeom>
              <a:rect b="b" l="l" r="r" t="t"/>
              <a:pathLst>
                <a:path extrusionOk="0" h="1017" w="996">
                  <a:moveTo>
                    <a:pt x="231" y="0"/>
                  </a:moveTo>
                  <a:cubicBezTo>
                    <a:pt x="200" y="0"/>
                    <a:pt x="170" y="15"/>
                    <a:pt x="154" y="43"/>
                  </a:cubicBezTo>
                  <a:lnTo>
                    <a:pt x="0" y="273"/>
                  </a:lnTo>
                  <a:lnTo>
                    <a:pt x="374" y="943"/>
                  </a:lnTo>
                  <a:cubicBezTo>
                    <a:pt x="398" y="991"/>
                    <a:pt x="449" y="1016"/>
                    <a:pt x="500" y="1016"/>
                  </a:cubicBezTo>
                  <a:cubicBezTo>
                    <a:pt x="530" y="1016"/>
                    <a:pt x="560" y="1008"/>
                    <a:pt x="584" y="990"/>
                  </a:cubicBezTo>
                  <a:lnTo>
                    <a:pt x="996" y="675"/>
                  </a:lnTo>
                  <a:lnTo>
                    <a:pt x="297" y="24"/>
                  </a:lnTo>
                  <a:cubicBezTo>
                    <a:pt x="277" y="8"/>
                    <a:pt x="254" y="0"/>
                    <a:pt x="231" y="0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5"/>
            <p:cNvSpPr/>
            <p:nvPr/>
          </p:nvSpPr>
          <p:spPr>
            <a:xfrm>
              <a:off x="5633969" y="3591279"/>
              <a:ext cx="26181" cy="26706"/>
            </a:xfrm>
            <a:custGeom>
              <a:rect b="b" l="l" r="r" t="t"/>
              <a:pathLst>
                <a:path extrusionOk="0" h="1017" w="997">
                  <a:moveTo>
                    <a:pt x="761" y="0"/>
                  </a:moveTo>
                  <a:cubicBezTo>
                    <a:pt x="738" y="0"/>
                    <a:pt x="715" y="8"/>
                    <a:pt x="699" y="24"/>
                  </a:cubicBezTo>
                  <a:lnTo>
                    <a:pt x="1" y="675"/>
                  </a:lnTo>
                  <a:lnTo>
                    <a:pt x="412" y="990"/>
                  </a:lnTo>
                  <a:cubicBezTo>
                    <a:pt x="437" y="1008"/>
                    <a:pt x="467" y="1016"/>
                    <a:pt x="496" y="1016"/>
                  </a:cubicBezTo>
                  <a:cubicBezTo>
                    <a:pt x="548" y="1016"/>
                    <a:pt x="599" y="991"/>
                    <a:pt x="623" y="943"/>
                  </a:cubicBezTo>
                  <a:lnTo>
                    <a:pt x="996" y="273"/>
                  </a:lnTo>
                  <a:lnTo>
                    <a:pt x="843" y="43"/>
                  </a:lnTo>
                  <a:cubicBezTo>
                    <a:pt x="826" y="15"/>
                    <a:pt x="793" y="0"/>
                    <a:pt x="761" y="0"/>
                  </a:cubicBez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5303750" y="3488104"/>
              <a:ext cx="114625" cy="114362"/>
            </a:xfrm>
            <a:custGeom>
              <a:rect b="b" l="l" r="r" t="t"/>
              <a:pathLst>
                <a:path extrusionOk="0" h="4355" w="4365">
                  <a:moveTo>
                    <a:pt x="2182" y="0"/>
                  </a:moveTo>
                  <a:cubicBezTo>
                    <a:pt x="1225" y="0"/>
                    <a:pt x="527" y="756"/>
                    <a:pt x="460" y="1694"/>
                  </a:cubicBezTo>
                  <a:cubicBezTo>
                    <a:pt x="402" y="2364"/>
                    <a:pt x="259" y="3034"/>
                    <a:pt x="48" y="3675"/>
                  </a:cubicBezTo>
                  <a:cubicBezTo>
                    <a:pt x="0" y="3800"/>
                    <a:pt x="58" y="3934"/>
                    <a:pt x="173" y="3982"/>
                  </a:cubicBezTo>
                  <a:cubicBezTo>
                    <a:pt x="575" y="4173"/>
                    <a:pt x="1005" y="4297"/>
                    <a:pt x="1446" y="4355"/>
                  </a:cubicBezTo>
                  <a:lnTo>
                    <a:pt x="2919" y="4355"/>
                  </a:lnTo>
                  <a:cubicBezTo>
                    <a:pt x="3360" y="4297"/>
                    <a:pt x="3781" y="4163"/>
                    <a:pt x="4183" y="3982"/>
                  </a:cubicBezTo>
                  <a:cubicBezTo>
                    <a:pt x="4307" y="3934"/>
                    <a:pt x="4364" y="3800"/>
                    <a:pt x="4317" y="3675"/>
                  </a:cubicBezTo>
                  <a:cubicBezTo>
                    <a:pt x="4097" y="3034"/>
                    <a:pt x="3963" y="2364"/>
                    <a:pt x="3905" y="1694"/>
                  </a:cubicBezTo>
                  <a:cubicBezTo>
                    <a:pt x="3838" y="756"/>
                    <a:pt x="3130" y="0"/>
                    <a:pt x="21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5334920" y="3488104"/>
              <a:ext cx="83192" cy="114362"/>
            </a:xfrm>
            <a:custGeom>
              <a:rect b="b" l="l" r="r" t="t"/>
              <a:pathLst>
                <a:path extrusionOk="0" h="4355" w="3168">
                  <a:moveTo>
                    <a:pt x="986" y="0"/>
                  </a:moveTo>
                  <a:cubicBezTo>
                    <a:pt x="259" y="0"/>
                    <a:pt x="0" y="996"/>
                    <a:pt x="632" y="1369"/>
                  </a:cubicBezTo>
                  <a:cubicBezTo>
                    <a:pt x="651" y="1378"/>
                    <a:pt x="670" y="1388"/>
                    <a:pt x="689" y="1398"/>
                  </a:cubicBezTo>
                  <a:lnTo>
                    <a:pt x="1244" y="4355"/>
                  </a:lnTo>
                  <a:lnTo>
                    <a:pt x="1732" y="4355"/>
                  </a:lnTo>
                  <a:cubicBezTo>
                    <a:pt x="2173" y="4297"/>
                    <a:pt x="2594" y="4163"/>
                    <a:pt x="2996" y="3982"/>
                  </a:cubicBezTo>
                  <a:cubicBezTo>
                    <a:pt x="3120" y="3934"/>
                    <a:pt x="3168" y="3800"/>
                    <a:pt x="3120" y="3675"/>
                  </a:cubicBezTo>
                  <a:cubicBezTo>
                    <a:pt x="2910" y="3034"/>
                    <a:pt x="2776" y="2364"/>
                    <a:pt x="2718" y="1694"/>
                  </a:cubicBezTo>
                  <a:cubicBezTo>
                    <a:pt x="2651" y="756"/>
                    <a:pt x="1943" y="0"/>
                    <a:pt x="9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5302988" y="3574552"/>
              <a:ext cx="114625" cy="101810"/>
            </a:xfrm>
            <a:custGeom>
              <a:rect b="b" l="l" r="r" t="t"/>
              <a:pathLst>
                <a:path extrusionOk="0" h="3877" w="4365">
                  <a:moveTo>
                    <a:pt x="1455" y="0"/>
                  </a:moveTo>
                  <a:lnTo>
                    <a:pt x="1455" y="728"/>
                  </a:lnTo>
                  <a:cubicBezTo>
                    <a:pt x="1455" y="910"/>
                    <a:pt x="1350" y="1082"/>
                    <a:pt x="1187" y="1158"/>
                  </a:cubicBezTo>
                  <a:lnTo>
                    <a:pt x="403" y="1551"/>
                  </a:lnTo>
                  <a:cubicBezTo>
                    <a:pt x="163" y="1675"/>
                    <a:pt x="1" y="1924"/>
                    <a:pt x="1" y="2202"/>
                  </a:cubicBezTo>
                  <a:lnTo>
                    <a:pt x="1" y="3637"/>
                  </a:lnTo>
                  <a:cubicBezTo>
                    <a:pt x="1" y="3771"/>
                    <a:pt x="116" y="3876"/>
                    <a:pt x="240" y="3876"/>
                  </a:cubicBezTo>
                  <a:lnTo>
                    <a:pt x="4126" y="3876"/>
                  </a:lnTo>
                  <a:cubicBezTo>
                    <a:pt x="4250" y="3876"/>
                    <a:pt x="4365" y="3771"/>
                    <a:pt x="4365" y="3637"/>
                  </a:cubicBezTo>
                  <a:lnTo>
                    <a:pt x="4365" y="2202"/>
                  </a:lnTo>
                  <a:cubicBezTo>
                    <a:pt x="4365" y="1924"/>
                    <a:pt x="4212" y="1675"/>
                    <a:pt x="3963" y="1551"/>
                  </a:cubicBezTo>
                  <a:lnTo>
                    <a:pt x="3178" y="1158"/>
                  </a:lnTo>
                  <a:cubicBezTo>
                    <a:pt x="3015" y="1082"/>
                    <a:pt x="2910" y="910"/>
                    <a:pt x="2910" y="728"/>
                  </a:cubicBezTo>
                  <a:lnTo>
                    <a:pt x="2910" y="0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5340934" y="3574552"/>
              <a:ext cx="38996" cy="25420"/>
            </a:xfrm>
            <a:custGeom>
              <a:rect b="b" l="l" r="r" t="t"/>
              <a:pathLst>
                <a:path extrusionOk="0" h="968" w="1485">
                  <a:moveTo>
                    <a:pt x="10" y="0"/>
                  </a:moveTo>
                  <a:lnTo>
                    <a:pt x="10" y="728"/>
                  </a:lnTo>
                  <a:cubicBezTo>
                    <a:pt x="10" y="756"/>
                    <a:pt x="10" y="785"/>
                    <a:pt x="1" y="823"/>
                  </a:cubicBezTo>
                  <a:cubicBezTo>
                    <a:pt x="231" y="919"/>
                    <a:pt x="489" y="967"/>
                    <a:pt x="738" y="967"/>
                  </a:cubicBezTo>
                  <a:cubicBezTo>
                    <a:pt x="996" y="967"/>
                    <a:pt x="1245" y="919"/>
                    <a:pt x="1484" y="823"/>
                  </a:cubicBezTo>
                  <a:cubicBezTo>
                    <a:pt x="1475" y="785"/>
                    <a:pt x="1465" y="756"/>
                    <a:pt x="1465" y="728"/>
                  </a:cubicBezTo>
                  <a:lnTo>
                    <a:pt x="1465" y="0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5302988" y="3607981"/>
              <a:ext cx="114389" cy="68381"/>
            </a:xfrm>
            <a:custGeom>
              <a:rect b="b" l="l" r="r" t="t"/>
              <a:pathLst>
                <a:path extrusionOk="0" h="2604" w="4356">
                  <a:moveTo>
                    <a:pt x="958" y="0"/>
                  </a:moveTo>
                  <a:lnTo>
                    <a:pt x="403" y="278"/>
                  </a:lnTo>
                  <a:cubicBezTo>
                    <a:pt x="154" y="402"/>
                    <a:pt x="1" y="651"/>
                    <a:pt x="1" y="929"/>
                  </a:cubicBezTo>
                  <a:lnTo>
                    <a:pt x="1" y="2364"/>
                  </a:lnTo>
                  <a:cubicBezTo>
                    <a:pt x="1" y="2489"/>
                    <a:pt x="106" y="2603"/>
                    <a:pt x="240" y="2603"/>
                  </a:cubicBezTo>
                  <a:lnTo>
                    <a:pt x="4116" y="2603"/>
                  </a:lnTo>
                  <a:cubicBezTo>
                    <a:pt x="4250" y="2603"/>
                    <a:pt x="4355" y="2489"/>
                    <a:pt x="4355" y="2364"/>
                  </a:cubicBezTo>
                  <a:lnTo>
                    <a:pt x="4355" y="929"/>
                  </a:lnTo>
                  <a:cubicBezTo>
                    <a:pt x="4355" y="651"/>
                    <a:pt x="4202" y="402"/>
                    <a:pt x="3963" y="278"/>
                  </a:cubicBezTo>
                  <a:lnTo>
                    <a:pt x="3398" y="0"/>
                  </a:lnTo>
                  <a:cubicBezTo>
                    <a:pt x="3111" y="441"/>
                    <a:pt x="2645" y="661"/>
                    <a:pt x="2178" y="661"/>
                  </a:cubicBezTo>
                  <a:cubicBezTo>
                    <a:pt x="1711" y="661"/>
                    <a:pt x="1245" y="441"/>
                    <a:pt x="9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5322105" y="3524605"/>
              <a:ext cx="76417" cy="62788"/>
            </a:xfrm>
            <a:custGeom>
              <a:rect b="b" l="l" r="r" t="t"/>
              <a:pathLst>
                <a:path extrusionOk="0" h="2391" w="2910">
                  <a:moveTo>
                    <a:pt x="1118" y="0"/>
                  </a:moveTo>
                  <a:cubicBezTo>
                    <a:pt x="1025" y="0"/>
                    <a:pt x="939" y="54"/>
                    <a:pt x="900" y="142"/>
                  </a:cubicBezTo>
                  <a:cubicBezTo>
                    <a:pt x="823" y="304"/>
                    <a:pt x="708" y="457"/>
                    <a:pt x="574" y="582"/>
                  </a:cubicBezTo>
                  <a:cubicBezTo>
                    <a:pt x="440" y="697"/>
                    <a:pt x="297" y="792"/>
                    <a:pt x="144" y="869"/>
                  </a:cubicBezTo>
                  <a:cubicBezTo>
                    <a:pt x="48" y="917"/>
                    <a:pt x="0" y="1022"/>
                    <a:pt x="19" y="1118"/>
                  </a:cubicBezTo>
                  <a:cubicBezTo>
                    <a:pt x="105" y="1845"/>
                    <a:pt x="727" y="2391"/>
                    <a:pt x="1455" y="2391"/>
                  </a:cubicBezTo>
                  <a:cubicBezTo>
                    <a:pt x="2220" y="2391"/>
                    <a:pt x="2852" y="1797"/>
                    <a:pt x="2909" y="1041"/>
                  </a:cubicBezTo>
                  <a:cubicBezTo>
                    <a:pt x="2909" y="965"/>
                    <a:pt x="2881" y="898"/>
                    <a:pt x="2823" y="850"/>
                  </a:cubicBezTo>
                  <a:cubicBezTo>
                    <a:pt x="2345" y="448"/>
                    <a:pt x="1780" y="161"/>
                    <a:pt x="1177" y="8"/>
                  </a:cubicBezTo>
                  <a:cubicBezTo>
                    <a:pt x="1157" y="3"/>
                    <a:pt x="1137" y="0"/>
                    <a:pt x="1118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5322105" y="3524841"/>
              <a:ext cx="76417" cy="62052"/>
            </a:xfrm>
            <a:custGeom>
              <a:rect b="b" l="l" r="r" t="t"/>
              <a:pathLst>
                <a:path extrusionOk="0" h="2363" w="2910">
                  <a:moveTo>
                    <a:pt x="1118" y="1"/>
                  </a:moveTo>
                  <a:cubicBezTo>
                    <a:pt x="1025" y="1"/>
                    <a:pt x="941" y="55"/>
                    <a:pt x="909" y="142"/>
                  </a:cubicBezTo>
                  <a:cubicBezTo>
                    <a:pt x="842" y="257"/>
                    <a:pt x="775" y="362"/>
                    <a:pt x="680" y="467"/>
                  </a:cubicBezTo>
                  <a:cubicBezTo>
                    <a:pt x="651" y="506"/>
                    <a:pt x="613" y="544"/>
                    <a:pt x="574" y="573"/>
                  </a:cubicBezTo>
                  <a:cubicBezTo>
                    <a:pt x="440" y="688"/>
                    <a:pt x="297" y="783"/>
                    <a:pt x="144" y="869"/>
                  </a:cubicBezTo>
                  <a:cubicBezTo>
                    <a:pt x="48" y="908"/>
                    <a:pt x="0" y="1013"/>
                    <a:pt x="19" y="1118"/>
                  </a:cubicBezTo>
                  <a:cubicBezTo>
                    <a:pt x="105" y="1759"/>
                    <a:pt x="593" y="2267"/>
                    <a:pt x="1235" y="2362"/>
                  </a:cubicBezTo>
                  <a:cubicBezTo>
                    <a:pt x="900" y="2161"/>
                    <a:pt x="708" y="1788"/>
                    <a:pt x="727" y="1405"/>
                  </a:cubicBezTo>
                  <a:lnTo>
                    <a:pt x="727" y="1061"/>
                  </a:lnTo>
                  <a:cubicBezTo>
                    <a:pt x="785" y="1013"/>
                    <a:pt x="842" y="975"/>
                    <a:pt x="900" y="927"/>
                  </a:cubicBezTo>
                  <a:cubicBezTo>
                    <a:pt x="1034" y="812"/>
                    <a:pt x="1148" y="668"/>
                    <a:pt x="1244" y="515"/>
                  </a:cubicBezTo>
                  <a:cubicBezTo>
                    <a:pt x="1704" y="659"/>
                    <a:pt x="2134" y="898"/>
                    <a:pt x="2507" y="1204"/>
                  </a:cubicBezTo>
                  <a:cubicBezTo>
                    <a:pt x="2555" y="1243"/>
                    <a:pt x="2670" y="1348"/>
                    <a:pt x="2795" y="1472"/>
                  </a:cubicBezTo>
                  <a:cubicBezTo>
                    <a:pt x="2862" y="1338"/>
                    <a:pt x="2890" y="1185"/>
                    <a:pt x="2909" y="1032"/>
                  </a:cubicBezTo>
                  <a:cubicBezTo>
                    <a:pt x="2909" y="965"/>
                    <a:pt x="2881" y="889"/>
                    <a:pt x="2823" y="841"/>
                  </a:cubicBezTo>
                  <a:cubicBezTo>
                    <a:pt x="2345" y="448"/>
                    <a:pt x="1780" y="161"/>
                    <a:pt x="1177" y="8"/>
                  </a:cubicBezTo>
                  <a:cubicBezTo>
                    <a:pt x="1157" y="3"/>
                    <a:pt x="1137" y="1"/>
                    <a:pt x="1118" y="1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5302988" y="3621032"/>
              <a:ext cx="25420" cy="55330"/>
            </a:xfrm>
            <a:custGeom>
              <a:rect b="b" l="l" r="r" t="t"/>
              <a:pathLst>
                <a:path extrusionOk="0" h="2107" w="968">
                  <a:moveTo>
                    <a:pt x="154" y="1"/>
                  </a:moveTo>
                  <a:cubicBezTo>
                    <a:pt x="58" y="125"/>
                    <a:pt x="1" y="278"/>
                    <a:pt x="1" y="432"/>
                  </a:cubicBezTo>
                  <a:lnTo>
                    <a:pt x="1" y="1867"/>
                  </a:lnTo>
                  <a:cubicBezTo>
                    <a:pt x="1" y="2001"/>
                    <a:pt x="106" y="2106"/>
                    <a:pt x="240" y="2106"/>
                  </a:cubicBezTo>
                  <a:lnTo>
                    <a:pt x="967" y="2106"/>
                  </a:lnTo>
                  <a:lnTo>
                    <a:pt x="967" y="891"/>
                  </a:lnTo>
                  <a:cubicBezTo>
                    <a:pt x="967" y="738"/>
                    <a:pt x="900" y="604"/>
                    <a:pt x="785" y="508"/>
                  </a:cubicBezTo>
                  <a:lnTo>
                    <a:pt x="154" y="1"/>
                  </a:lnTo>
                  <a:close/>
                </a:path>
              </a:pathLst>
            </a:custGeom>
            <a:solidFill>
              <a:srgbClr val="C5D1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5"/>
            <p:cNvSpPr/>
            <p:nvPr/>
          </p:nvSpPr>
          <p:spPr>
            <a:xfrm>
              <a:off x="5392219" y="3587367"/>
              <a:ext cx="216146" cy="88995"/>
            </a:xfrm>
            <a:custGeom>
              <a:rect b="b" l="l" r="r" t="t"/>
              <a:pathLst>
                <a:path extrusionOk="0" h="3389" w="8231">
                  <a:moveTo>
                    <a:pt x="2661" y="1"/>
                  </a:moveTo>
                  <a:lnTo>
                    <a:pt x="632" y="737"/>
                  </a:lnTo>
                  <a:cubicBezTo>
                    <a:pt x="249" y="871"/>
                    <a:pt x="0" y="1235"/>
                    <a:pt x="0" y="1647"/>
                  </a:cubicBezTo>
                  <a:lnTo>
                    <a:pt x="0" y="3149"/>
                  </a:lnTo>
                  <a:cubicBezTo>
                    <a:pt x="0" y="3274"/>
                    <a:pt x="105" y="3388"/>
                    <a:pt x="239" y="3388"/>
                  </a:cubicBezTo>
                  <a:lnTo>
                    <a:pt x="7991" y="3388"/>
                  </a:lnTo>
                  <a:cubicBezTo>
                    <a:pt x="8125" y="3388"/>
                    <a:pt x="8231" y="3274"/>
                    <a:pt x="8231" y="3149"/>
                  </a:cubicBezTo>
                  <a:lnTo>
                    <a:pt x="8231" y="1647"/>
                  </a:lnTo>
                  <a:cubicBezTo>
                    <a:pt x="8231" y="1235"/>
                    <a:pt x="7982" y="871"/>
                    <a:pt x="7599" y="737"/>
                  </a:cubicBezTo>
                  <a:lnTo>
                    <a:pt x="5570" y="1"/>
                  </a:lnTo>
                  <a:lnTo>
                    <a:pt x="4115" y="479"/>
                  </a:lnTo>
                  <a:lnTo>
                    <a:pt x="26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35"/>
            <p:cNvSpPr/>
            <p:nvPr/>
          </p:nvSpPr>
          <p:spPr>
            <a:xfrm>
              <a:off x="5487701" y="3612760"/>
              <a:ext cx="25420" cy="63602"/>
            </a:xfrm>
            <a:custGeom>
              <a:rect b="b" l="l" r="r" t="t"/>
              <a:pathLst>
                <a:path extrusionOk="0" h="2422" w="968">
                  <a:moveTo>
                    <a:pt x="231" y="0"/>
                  </a:moveTo>
                  <a:lnTo>
                    <a:pt x="1" y="2421"/>
                  </a:lnTo>
                  <a:lnTo>
                    <a:pt x="967" y="2421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6379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5"/>
            <p:cNvSpPr/>
            <p:nvPr/>
          </p:nvSpPr>
          <p:spPr>
            <a:xfrm>
              <a:off x="5489224" y="3599945"/>
              <a:ext cx="22400" cy="21638"/>
            </a:xfrm>
            <a:custGeom>
              <a:rect b="b" l="l" r="r" t="t"/>
              <a:pathLst>
                <a:path extrusionOk="0" h="824" w="853">
                  <a:moveTo>
                    <a:pt x="0" y="0"/>
                  </a:moveTo>
                  <a:lnTo>
                    <a:pt x="0" y="651"/>
                  </a:lnTo>
                  <a:cubicBezTo>
                    <a:pt x="0" y="747"/>
                    <a:pt x="77" y="823"/>
                    <a:pt x="173" y="823"/>
                  </a:cubicBezTo>
                  <a:lnTo>
                    <a:pt x="680" y="823"/>
                  </a:lnTo>
                  <a:cubicBezTo>
                    <a:pt x="775" y="823"/>
                    <a:pt x="852" y="747"/>
                    <a:pt x="852" y="651"/>
                  </a:cubicBezTo>
                  <a:lnTo>
                    <a:pt x="852" y="0"/>
                  </a:lnTo>
                  <a:close/>
                </a:path>
              </a:pathLst>
            </a:custGeom>
            <a:solidFill>
              <a:srgbClr val="4B63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5570394" y="3613259"/>
              <a:ext cx="38235" cy="63103"/>
            </a:xfrm>
            <a:custGeom>
              <a:rect b="b" l="l" r="r" t="t"/>
              <a:pathLst>
                <a:path extrusionOk="0" h="2403" w="1456">
                  <a:moveTo>
                    <a:pt x="1187" y="0"/>
                  </a:moveTo>
                  <a:lnTo>
                    <a:pt x="288" y="900"/>
                  </a:lnTo>
                  <a:cubicBezTo>
                    <a:pt x="106" y="1082"/>
                    <a:pt x="1" y="1331"/>
                    <a:pt x="1" y="1589"/>
                  </a:cubicBezTo>
                  <a:lnTo>
                    <a:pt x="1" y="2402"/>
                  </a:lnTo>
                  <a:lnTo>
                    <a:pt x="1216" y="2402"/>
                  </a:lnTo>
                  <a:cubicBezTo>
                    <a:pt x="1340" y="2402"/>
                    <a:pt x="1455" y="2288"/>
                    <a:pt x="1455" y="2163"/>
                  </a:cubicBezTo>
                  <a:lnTo>
                    <a:pt x="1455" y="661"/>
                  </a:lnTo>
                  <a:cubicBezTo>
                    <a:pt x="1446" y="412"/>
                    <a:pt x="1359" y="173"/>
                    <a:pt x="11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5430165" y="3389839"/>
              <a:ext cx="140255" cy="101810"/>
            </a:xfrm>
            <a:custGeom>
              <a:rect b="b" l="l" r="r" t="t"/>
              <a:pathLst>
                <a:path extrusionOk="0" h="3877" w="5341">
                  <a:moveTo>
                    <a:pt x="1943" y="0"/>
                  </a:moveTo>
                  <a:cubicBezTo>
                    <a:pt x="871" y="0"/>
                    <a:pt x="10" y="871"/>
                    <a:pt x="10" y="1943"/>
                  </a:cubicBezTo>
                  <a:lnTo>
                    <a:pt x="10" y="2517"/>
                  </a:lnTo>
                  <a:cubicBezTo>
                    <a:pt x="0" y="2776"/>
                    <a:pt x="48" y="3034"/>
                    <a:pt x="125" y="3283"/>
                  </a:cubicBezTo>
                  <a:lnTo>
                    <a:pt x="211" y="3522"/>
                  </a:lnTo>
                  <a:cubicBezTo>
                    <a:pt x="230" y="3599"/>
                    <a:pt x="240" y="3675"/>
                    <a:pt x="240" y="3752"/>
                  </a:cubicBezTo>
                  <a:lnTo>
                    <a:pt x="240" y="3876"/>
                  </a:lnTo>
                  <a:lnTo>
                    <a:pt x="5092" y="3876"/>
                  </a:lnTo>
                  <a:lnTo>
                    <a:pt x="5092" y="3752"/>
                  </a:lnTo>
                  <a:cubicBezTo>
                    <a:pt x="5092" y="3675"/>
                    <a:pt x="5101" y="3599"/>
                    <a:pt x="5130" y="3522"/>
                  </a:cubicBezTo>
                  <a:lnTo>
                    <a:pt x="5207" y="3283"/>
                  </a:lnTo>
                  <a:cubicBezTo>
                    <a:pt x="5293" y="3034"/>
                    <a:pt x="5331" y="2785"/>
                    <a:pt x="5341" y="2517"/>
                  </a:cubicBezTo>
                  <a:lnTo>
                    <a:pt x="5341" y="488"/>
                  </a:lnTo>
                  <a:cubicBezTo>
                    <a:pt x="5341" y="220"/>
                    <a:pt x="5120" y="0"/>
                    <a:pt x="48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5462071" y="3390338"/>
              <a:ext cx="108086" cy="101547"/>
            </a:xfrm>
            <a:custGeom>
              <a:rect b="b" l="l" r="r" t="t"/>
              <a:pathLst>
                <a:path extrusionOk="0" h="3867" w="4116">
                  <a:moveTo>
                    <a:pt x="986" y="0"/>
                  </a:moveTo>
                  <a:cubicBezTo>
                    <a:pt x="441" y="0"/>
                    <a:pt x="10" y="431"/>
                    <a:pt x="1" y="977"/>
                  </a:cubicBezTo>
                  <a:cubicBezTo>
                    <a:pt x="1" y="1513"/>
                    <a:pt x="441" y="1953"/>
                    <a:pt x="986" y="1953"/>
                  </a:cubicBezTo>
                  <a:lnTo>
                    <a:pt x="1120" y="1953"/>
                  </a:lnTo>
                  <a:lnTo>
                    <a:pt x="1187" y="3867"/>
                  </a:lnTo>
                  <a:lnTo>
                    <a:pt x="3877" y="3867"/>
                  </a:lnTo>
                  <a:lnTo>
                    <a:pt x="3877" y="3752"/>
                  </a:lnTo>
                  <a:cubicBezTo>
                    <a:pt x="3877" y="3675"/>
                    <a:pt x="3896" y="3599"/>
                    <a:pt x="3915" y="3522"/>
                  </a:cubicBezTo>
                  <a:lnTo>
                    <a:pt x="4001" y="3283"/>
                  </a:lnTo>
                  <a:cubicBezTo>
                    <a:pt x="4078" y="3034"/>
                    <a:pt x="4116" y="2776"/>
                    <a:pt x="4116" y="2517"/>
                  </a:cubicBezTo>
                  <a:lnTo>
                    <a:pt x="4116" y="479"/>
                  </a:lnTo>
                  <a:cubicBezTo>
                    <a:pt x="4116" y="211"/>
                    <a:pt x="3896" y="0"/>
                    <a:pt x="36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5462071" y="3542646"/>
              <a:ext cx="76443" cy="57326"/>
            </a:xfrm>
            <a:custGeom>
              <a:rect b="b" l="l" r="r" t="t"/>
              <a:pathLst>
                <a:path extrusionOk="0" h="2183" w="2911">
                  <a:moveTo>
                    <a:pt x="1" y="0"/>
                  </a:moveTo>
                  <a:lnTo>
                    <a:pt x="1" y="2182"/>
                  </a:lnTo>
                  <a:lnTo>
                    <a:pt x="2910" y="2182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5462071" y="3542646"/>
              <a:ext cx="76443" cy="31985"/>
            </a:xfrm>
            <a:custGeom>
              <a:rect b="b" l="l" r="r" t="t"/>
              <a:pathLst>
                <a:path extrusionOk="0" h="1218" w="2911">
                  <a:moveTo>
                    <a:pt x="1" y="0"/>
                  </a:moveTo>
                  <a:lnTo>
                    <a:pt x="1" y="823"/>
                  </a:lnTo>
                  <a:cubicBezTo>
                    <a:pt x="451" y="1086"/>
                    <a:pt x="953" y="1218"/>
                    <a:pt x="1455" y="1218"/>
                  </a:cubicBezTo>
                  <a:cubicBezTo>
                    <a:pt x="1958" y="1218"/>
                    <a:pt x="2460" y="1086"/>
                    <a:pt x="2910" y="823"/>
                  </a:cubicBezTo>
                  <a:lnTo>
                    <a:pt x="2910" y="0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5449519" y="3576600"/>
              <a:ext cx="50787" cy="45535"/>
            </a:xfrm>
            <a:custGeom>
              <a:rect b="b" l="l" r="r" t="t"/>
              <a:pathLst>
                <a:path extrusionOk="0" h="1734" w="1934">
                  <a:moveTo>
                    <a:pt x="427" y="1"/>
                  </a:moveTo>
                  <a:cubicBezTo>
                    <a:pt x="337" y="1"/>
                    <a:pt x="250" y="52"/>
                    <a:pt x="211" y="143"/>
                  </a:cubicBezTo>
                  <a:lnTo>
                    <a:pt x="0" y="583"/>
                  </a:lnTo>
                  <a:lnTo>
                    <a:pt x="804" y="1636"/>
                  </a:lnTo>
                  <a:cubicBezTo>
                    <a:pt x="852" y="1699"/>
                    <a:pt x="926" y="1733"/>
                    <a:pt x="999" y="1733"/>
                  </a:cubicBezTo>
                  <a:cubicBezTo>
                    <a:pt x="1058" y="1733"/>
                    <a:pt x="1116" y="1711"/>
                    <a:pt x="1158" y="1664"/>
                  </a:cubicBezTo>
                  <a:lnTo>
                    <a:pt x="1933" y="889"/>
                  </a:lnTo>
                  <a:lnTo>
                    <a:pt x="555" y="37"/>
                  </a:lnTo>
                  <a:cubicBezTo>
                    <a:pt x="515" y="12"/>
                    <a:pt x="471" y="1"/>
                    <a:pt x="4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5500279" y="3576600"/>
              <a:ext cx="50787" cy="45535"/>
            </a:xfrm>
            <a:custGeom>
              <a:rect b="b" l="l" r="r" t="t"/>
              <a:pathLst>
                <a:path extrusionOk="0" h="1734" w="1934">
                  <a:moveTo>
                    <a:pt x="1507" y="1"/>
                  </a:moveTo>
                  <a:cubicBezTo>
                    <a:pt x="1463" y="1"/>
                    <a:pt x="1419" y="12"/>
                    <a:pt x="1379" y="37"/>
                  </a:cubicBezTo>
                  <a:lnTo>
                    <a:pt x="0" y="889"/>
                  </a:lnTo>
                  <a:lnTo>
                    <a:pt x="776" y="1664"/>
                  </a:lnTo>
                  <a:cubicBezTo>
                    <a:pt x="823" y="1711"/>
                    <a:pt x="881" y="1733"/>
                    <a:pt x="939" y="1733"/>
                  </a:cubicBezTo>
                  <a:cubicBezTo>
                    <a:pt x="1011" y="1733"/>
                    <a:pt x="1082" y="1699"/>
                    <a:pt x="1130" y="1636"/>
                  </a:cubicBezTo>
                  <a:lnTo>
                    <a:pt x="1934" y="583"/>
                  </a:lnTo>
                  <a:lnTo>
                    <a:pt x="1723" y="143"/>
                  </a:lnTo>
                  <a:cubicBezTo>
                    <a:pt x="1684" y="52"/>
                    <a:pt x="1597" y="1"/>
                    <a:pt x="15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5436704" y="3441545"/>
              <a:ext cx="127177" cy="120218"/>
            </a:xfrm>
            <a:custGeom>
              <a:rect b="b" l="l" r="r" t="t"/>
              <a:pathLst>
                <a:path extrusionOk="0" h="4578" w="4843">
                  <a:moveTo>
                    <a:pt x="2088" y="0"/>
                  </a:moveTo>
                  <a:cubicBezTo>
                    <a:pt x="1472" y="0"/>
                    <a:pt x="939" y="103"/>
                    <a:pt x="670" y="165"/>
                  </a:cubicBezTo>
                  <a:cubicBezTo>
                    <a:pt x="555" y="194"/>
                    <a:pt x="479" y="290"/>
                    <a:pt x="488" y="405"/>
                  </a:cubicBezTo>
                  <a:lnTo>
                    <a:pt x="488" y="989"/>
                  </a:lnTo>
                  <a:cubicBezTo>
                    <a:pt x="488" y="1113"/>
                    <a:pt x="431" y="1237"/>
                    <a:pt x="345" y="1333"/>
                  </a:cubicBezTo>
                  <a:lnTo>
                    <a:pt x="144" y="1534"/>
                  </a:lnTo>
                  <a:cubicBezTo>
                    <a:pt x="48" y="1620"/>
                    <a:pt x="0" y="1745"/>
                    <a:pt x="0" y="1869"/>
                  </a:cubicBezTo>
                  <a:lnTo>
                    <a:pt x="0" y="2156"/>
                  </a:lnTo>
                  <a:cubicBezTo>
                    <a:pt x="0" y="3496"/>
                    <a:pt x="1082" y="4577"/>
                    <a:pt x="2421" y="4577"/>
                  </a:cubicBezTo>
                  <a:cubicBezTo>
                    <a:pt x="3761" y="4577"/>
                    <a:pt x="4843" y="3496"/>
                    <a:pt x="4843" y="2156"/>
                  </a:cubicBezTo>
                  <a:lnTo>
                    <a:pt x="4843" y="1869"/>
                  </a:lnTo>
                  <a:cubicBezTo>
                    <a:pt x="4843" y="1745"/>
                    <a:pt x="4795" y="1620"/>
                    <a:pt x="4699" y="1524"/>
                  </a:cubicBezTo>
                  <a:lnTo>
                    <a:pt x="4498" y="1323"/>
                  </a:lnTo>
                  <a:cubicBezTo>
                    <a:pt x="4412" y="1237"/>
                    <a:pt x="4355" y="1113"/>
                    <a:pt x="4355" y="989"/>
                  </a:cubicBezTo>
                  <a:lnTo>
                    <a:pt x="4355" y="855"/>
                  </a:lnTo>
                  <a:cubicBezTo>
                    <a:pt x="4364" y="759"/>
                    <a:pt x="4316" y="663"/>
                    <a:pt x="4240" y="606"/>
                  </a:cubicBezTo>
                  <a:cubicBezTo>
                    <a:pt x="3593" y="132"/>
                    <a:pt x="2788" y="0"/>
                    <a:pt x="2088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5436704" y="3441676"/>
              <a:ext cx="114625" cy="119588"/>
            </a:xfrm>
            <a:custGeom>
              <a:rect b="b" l="l" r="r" t="t"/>
              <a:pathLst>
                <a:path extrusionOk="0" h="4554" w="4365">
                  <a:moveTo>
                    <a:pt x="2098" y="0"/>
                  </a:moveTo>
                  <a:cubicBezTo>
                    <a:pt x="1869" y="0"/>
                    <a:pt x="1651" y="15"/>
                    <a:pt x="1455" y="36"/>
                  </a:cubicBezTo>
                  <a:cubicBezTo>
                    <a:pt x="1187" y="65"/>
                    <a:pt x="928" y="103"/>
                    <a:pt x="670" y="170"/>
                  </a:cubicBezTo>
                  <a:cubicBezTo>
                    <a:pt x="555" y="189"/>
                    <a:pt x="479" y="294"/>
                    <a:pt x="488" y="409"/>
                  </a:cubicBezTo>
                  <a:lnTo>
                    <a:pt x="488" y="984"/>
                  </a:lnTo>
                  <a:cubicBezTo>
                    <a:pt x="488" y="1117"/>
                    <a:pt x="431" y="1242"/>
                    <a:pt x="345" y="1328"/>
                  </a:cubicBezTo>
                  <a:lnTo>
                    <a:pt x="144" y="1529"/>
                  </a:lnTo>
                  <a:cubicBezTo>
                    <a:pt x="48" y="1615"/>
                    <a:pt x="0" y="1740"/>
                    <a:pt x="0" y="1874"/>
                  </a:cubicBezTo>
                  <a:lnTo>
                    <a:pt x="0" y="2151"/>
                  </a:lnTo>
                  <a:cubicBezTo>
                    <a:pt x="0" y="3376"/>
                    <a:pt x="919" y="4410"/>
                    <a:pt x="2134" y="4553"/>
                  </a:cubicBezTo>
                  <a:cubicBezTo>
                    <a:pt x="1704" y="4103"/>
                    <a:pt x="1455" y="3510"/>
                    <a:pt x="1455" y="2878"/>
                  </a:cubicBezTo>
                  <a:lnTo>
                    <a:pt x="1455" y="1108"/>
                  </a:lnTo>
                  <a:cubicBezTo>
                    <a:pt x="1464" y="869"/>
                    <a:pt x="1646" y="658"/>
                    <a:pt x="1885" y="629"/>
                  </a:cubicBezTo>
                  <a:cubicBezTo>
                    <a:pt x="2077" y="604"/>
                    <a:pt x="2320" y="583"/>
                    <a:pt x="2589" y="583"/>
                  </a:cubicBezTo>
                  <a:cubicBezTo>
                    <a:pt x="3141" y="583"/>
                    <a:pt x="3805" y="671"/>
                    <a:pt x="4364" y="993"/>
                  </a:cubicBezTo>
                  <a:lnTo>
                    <a:pt x="4364" y="859"/>
                  </a:lnTo>
                  <a:cubicBezTo>
                    <a:pt x="4364" y="754"/>
                    <a:pt x="4316" y="658"/>
                    <a:pt x="4240" y="601"/>
                  </a:cubicBezTo>
                  <a:cubicBezTo>
                    <a:pt x="3599" y="133"/>
                    <a:pt x="2795" y="0"/>
                    <a:pt x="2098" y="0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5392219" y="3613259"/>
              <a:ext cx="37972" cy="63103"/>
            </a:xfrm>
            <a:custGeom>
              <a:rect b="b" l="l" r="r" t="t"/>
              <a:pathLst>
                <a:path extrusionOk="0" h="2403" w="1446">
                  <a:moveTo>
                    <a:pt x="259" y="0"/>
                  </a:moveTo>
                  <a:cubicBezTo>
                    <a:pt x="96" y="173"/>
                    <a:pt x="0" y="412"/>
                    <a:pt x="0" y="661"/>
                  </a:cubicBezTo>
                  <a:lnTo>
                    <a:pt x="0" y="2163"/>
                  </a:lnTo>
                  <a:cubicBezTo>
                    <a:pt x="0" y="2288"/>
                    <a:pt x="105" y="2402"/>
                    <a:pt x="239" y="2402"/>
                  </a:cubicBezTo>
                  <a:lnTo>
                    <a:pt x="1445" y="2402"/>
                  </a:lnTo>
                  <a:lnTo>
                    <a:pt x="1445" y="1589"/>
                  </a:lnTo>
                  <a:cubicBezTo>
                    <a:pt x="1445" y="1331"/>
                    <a:pt x="1350" y="1082"/>
                    <a:pt x="1168" y="900"/>
                  </a:cubicBezTo>
                  <a:lnTo>
                    <a:pt x="259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74" name="Google Shape;37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513" y="485275"/>
            <a:ext cx="5036974" cy="194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idx="4294967295" type="title"/>
          </p:nvPr>
        </p:nvSpPr>
        <p:spPr>
          <a:xfrm>
            <a:off x="936450" y="78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42307"/>
              <a:buFont typeface="Arial"/>
              <a:buNone/>
            </a:pPr>
            <a:r>
              <a:rPr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OBJETIVOS</a:t>
            </a:r>
            <a:endParaRPr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222800" y="561575"/>
            <a:ext cx="8707200" cy="3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G</a:t>
            </a: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estionar los recursos de las diferentes unidades administrativas del IPEJAL, mediante la integración  de  los bienes y servicios que se requieren adquirir para dar cumplimiento a las prestaciones de seguridad social, préstamos económicos, atención médica y adicionales de </a:t>
            </a: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carácter</a:t>
            </a: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 social y cultural.</a:t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De manera específica el propósito es:</a:t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500"/>
              <a:buFont typeface="Poppins Medium"/>
              <a:buChar char="●"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Dotar de recursos indispensables para cumplimiento de actividades.</a:t>
            </a:r>
            <a:endParaRPr sz="17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500"/>
              <a:buFont typeface="Poppins Medium"/>
              <a:buChar char="●"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Utilizar y aprovechar los recursos de forma sostenible.</a:t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500"/>
              <a:buFont typeface="Poppins Medium"/>
              <a:buChar char="●"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Mantener y reforzar la calidad de los bienes y servicios proporcionados.</a:t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500"/>
              <a:buFont typeface="Poppins Medium"/>
              <a:buChar char="●"/>
            </a:pPr>
            <a:r>
              <a:rPr lang="en" sz="1500">
                <a:latin typeface="Poppins Medium"/>
                <a:ea typeface="Poppins Medium"/>
                <a:cs typeface="Poppins Medium"/>
                <a:sym typeface="Poppins Medium"/>
              </a:rPr>
              <a:t>Coordinar el manejo</a:t>
            </a:r>
            <a:r>
              <a:rPr lang="en" sz="1500">
                <a:highlight>
                  <a:srgbClr val="FFFFFF"/>
                </a:highlight>
                <a:latin typeface="Poppins Medium"/>
                <a:ea typeface="Poppins Medium"/>
                <a:cs typeface="Poppins Medium"/>
                <a:sym typeface="Poppins Medium"/>
              </a:rPr>
              <a:t> de suministro de bienes y servicios para minimizar los impactos de desabasto.</a:t>
            </a:r>
            <a:endParaRPr sz="1500"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" name="Google Shape;81;p16"/>
          <p:cNvGrpSpPr/>
          <p:nvPr/>
        </p:nvGrpSpPr>
        <p:grpSpPr>
          <a:xfrm>
            <a:off x="-6" y="4171664"/>
            <a:ext cx="4616604" cy="787743"/>
            <a:chOff x="6336019" y="3733725"/>
            <a:chExt cx="2566206" cy="351310"/>
          </a:xfrm>
        </p:grpSpPr>
        <p:sp>
          <p:nvSpPr>
            <p:cNvPr id="82" name="Google Shape;82;p16"/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fmla="val 50000" name="adj"/>
              </a:avLst>
            </a:prstGeom>
            <a:solidFill>
              <a:srgbClr val="D9D2E9"/>
            </a:solidFill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fmla="val 50000" name="adj"/>
              </a:avLst>
            </a:prstGeom>
            <a:solidFill>
              <a:srgbClr val="B4A7D6"/>
            </a:solidFill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fmla="val 50000" name="adj"/>
              </a:avLst>
            </a:prstGeom>
            <a:solidFill>
              <a:srgbClr val="8E7CC3"/>
            </a:solidFill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fmla="val 50000" name="adj"/>
              </a:avLst>
            </a:prstGeom>
            <a:solidFill>
              <a:srgbClr val="674EA7"/>
            </a:solidFill>
            <a:ln cap="flat" cmpd="sng" w="9525">
              <a:solidFill>
                <a:srgbClr val="869F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82475" y="130150"/>
            <a:ext cx="8530200" cy="73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3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DETECCIÓN Y EVALUACIÓN DE NECESIDADES</a:t>
            </a:r>
            <a:endParaRPr sz="2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379325" y="1378825"/>
            <a:ext cx="5016300" cy="259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935"/>
              <a:buNone/>
            </a:pPr>
            <a:r>
              <a:rPr lang="en" sz="2154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La presente </a:t>
            </a:r>
            <a:r>
              <a:rPr lang="en" sz="2154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información</a:t>
            </a:r>
            <a:r>
              <a:rPr lang="en" sz="2154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 se obtuvo a partir de un proceso de planeación y programación con cada una de las Direcciones Generales para formular las necesidades </a:t>
            </a:r>
            <a:r>
              <a:rPr lang="en" sz="2154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básicas</a:t>
            </a:r>
            <a:r>
              <a:rPr lang="en" sz="2154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 de compra que se requieren para el año 2022</a:t>
            </a:r>
            <a:r>
              <a:rPr lang="en" sz="1485">
                <a:solidFill>
                  <a:schemeClr val="dk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.</a:t>
            </a:r>
            <a:endParaRPr sz="1485">
              <a:solidFill>
                <a:schemeClr val="dk2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grpSp>
        <p:nvGrpSpPr>
          <p:cNvPr id="92" name="Google Shape;92;p17"/>
          <p:cNvGrpSpPr/>
          <p:nvPr/>
        </p:nvGrpSpPr>
        <p:grpSpPr>
          <a:xfrm>
            <a:off x="560462" y="1525511"/>
            <a:ext cx="2282717" cy="2092491"/>
            <a:chOff x="2908757" y="4289824"/>
            <a:chExt cx="367162" cy="336116"/>
          </a:xfrm>
        </p:grpSpPr>
        <p:sp>
          <p:nvSpPr>
            <p:cNvPr id="93" name="Google Shape;93;p17"/>
            <p:cNvSpPr/>
            <p:nvPr/>
          </p:nvSpPr>
          <p:spPr>
            <a:xfrm>
              <a:off x="2908757" y="4289824"/>
              <a:ext cx="337501" cy="276926"/>
            </a:xfrm>
            <a:custGeom>
              <a:rect b="b" l="l" r="r" t="t"/>
              <a:pathLst>
                <a:path extrusionOk="0" h="10597" w="12915">
                  <a:moveTo>
                    <a:pt x="577" y="0"/>
                  </a:moveTo>
                  <a:cubicBezTo>
                    <a:pt x="260" y="0"/>
                    <a:pt x="0" y="260"/>
                    <a:pt x="0" y="577"/>
                  </a:cubicBezTo>
                  <a:lnTo>
                    <a:pt x="0" y="10308"/>
                  </a:lnTo>
                  <a:cubicBezTo>
                    <a:pt x="0" y="10462"/>
                    <a:pt x="126" y="10587"/>
                    <a:pt x="279" y="10597"/>
                  </a:cubicBezTo>
                  <a:lnTo>
                    <a:pt x="12636" y="10597"/>
                  </a:lnTo>
                  <a:cubicBezTo>
                    <a:pt x="12790" y="10597"/>
                    <a:pt x="12915" y="10462"/>
                    <a:pt x="12915" y="10308"/>
                  </a:cubicBezTo>
                  <a:lnTo>
                    <a:pt x="12915" y="577"/>
                  </a:lnTo>
                  <a:cubicBezTo>
                    <a:pt x="12915" y="260"/>
                    <a:pt x="12655" y="0"/>
                    <a:pt x="1233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2941423" y="4303413"/>
              <a:ext cx="304836" cy="263337"/>
            </a:xfrm>
            <a:custGeom>
              <a:rect b="b" l="l" r="r" t="t"/>
              <a:pathLst>
                <a:path extrusionOk="0" h="10077" w="11665">
                  <a:moveTo>
                    <a:pt x="4776" y="1"/>
                  </a:moveTo>
                  <a:cubicBezTo>
                    <a:pt x="3660" y="1"/>
                    <a:pt x="2548" y="429"/>
                    <a:pt x="1703" y="1269"/>
                  </a:cubicBezTo>
                  <a:cubicBezTo>
                    <a:pt x="126" y="2855"/>
                    <a:pt x="1" y="5384"/>
                    <a:pt x="1433" y="7106"/>
                  </a:cubicBezTo>
                  <a:cubicBezTo>
                    <a:pt x="2284" y="8134"/>
                    <a:pt x="3522" y="8675"/>
                    <a:pt x="4775" y="8675"/>
                  </a:cubicBezTo>
                  <a:cubicBezTo>
                    <a:pt x="5619" y="8675"/>
                    <a:pt x="6470" y="8430"/>
                    <a:pt x="7213" y="7923"/>
                  </a:cubicBezTo>
                  <a:lnTo>
                    <a:pt x="7992" y="8692"/>
                  </a:lnTo>
                  <a:cubicBezTo>
                    <a:pt x="7857" y="8923"/>
                    <a:pt x="7895" y="9221"/>
                    <a:pt x="8088" y="9413"/>
                  </a:cubicBezTo>
                  <a:lnTo>
                    <a:pt x="8751" y="10077"/>
                  </a:lnTo>
                  <a:lnTo>
                    <a:pt x="11386" y="10077"/>
                  </a:lnTo>
                  <a:cubicBezTo>
                    <a:pt x="11540" y="10077"/>
                    <a:pt x="11665" y="9952"/>
                    <a:pt x="11665" y="9798"/>
                  </a:cubicBezTo>
                  <a:lnTo>
                    <a:pt x="11665" y="9462"/>
                  </a:lnTo>
                  <a:lnTo>
                    <a:pt x="9847" y="7654"/>
                  </a:lnTo>
                  <a:cubicBezTo>
                    <a:pt x="9732" y="7538"/>
                    <a:pt x="9577" y="7478"/>
                    <a:pt x="9423" y="7478"/>
                  </a:cubicBezTo>
                  <a:cubicBezTo>
                    <a:pt x="9320" y="7478"/>
                    <a:pt x="9218" y="7504"/>
                    <a:pt x="9126" y="7558"/>
                  </a:cubicBezTo>
                  <a:lnTo>
                    <a:pt x="8357" y="6788"/>
                  </a:lnTo>
                  <a:cubicBezTo>
                    <a:pt x="9617" y="4932"/>
                    <a:pt x="9261" y="2432"/>
                    <a:pt x="7540" y="999"/>
                  </a:cubicBezTo>
                  <a:cubicBezTo>
                    <a:pt x="6735" y="330"/>
                    <a:pt x="5755" y="1"/>
                    <a:pt x="4776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3215082" y="4289824"/>
              <a:ext cx="31176" cy="276926"/>
            </a:xfrm>
            <a:custGeom>
              <a:rect b="b" l="l" r="r" t="t"/>
              <a:pathLst>
                <a:path extrusionOk="0" h="10597" w="1193">
                  <a:moveTo>
                    <a:pt x="0" y="0"/>
                  </a:moveTo>
                  <a:cubicBezTo>
                    <a:pt x="318" y="0"/>
                    <a:pt x="577" y="260"/>
                    <a:pt x="577" y="577"/>
                  </a:cubicBezTo>
                  <a:lnTo>
                    <a:pt x="577" y="10308"/>
                  </a:lnTo>
                  <a:cubicBezTo>
                    <a:pt x="577" y="10462"/>
                    <a:pt x="443" y="10597"/>
                    <a:pt x="289" y="10597"/>
                  </a:cubicBezTo>
                  <a:lnTo>
                    <a:pt x="914" y="10597"/>
                  </a:lnTo>
                  <a:cubicBezTo>
                    <a:pt x="1068" y="10597"/>
                    <a:pt x="1193" y="10462"/>
                    <a:pt x="1193" y="10308"/>
                  </a:cubicBezTo>
                  <a:lnTo>
                    <a:pt x="1193" y="577"/>
                  </a:lnTo>
                  <a:cubicBezTo>
                    <a:pt x="1193" y="260"/>
                    <a:pt x="933" y="0"/>
                    <a:pt x="616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2908757" y="4289824"/>
              <a:ext cx="337501" cy="40714"/>
            </a:xfrm>
            <a:custGeom>
              <a:rect b="b" l="l" r="r" t="t"/>
              <a:pathLst>
                <a:path extrusionOk="0" h="1558" w="12915">
                  <a:moveTo>
                    <a:pt x="577" y="0"/>
                  </a:moveTo>
                  <a:cubicBezTo>
                    <a:pt x="260" y="0"/>
                    <a:pt x="0" y="260"/>
                    <a:pt x="0" y="577"/>
                  </a:cubicBezTo>
                  <a:lnTo>
                    <a:pt x="0" y="1558"/>
                  </a:lnTo>
                  <a:lnTo>
                    <a:pt x="12915" y="1558"/>
                  </a:lnTo>
                  <a:lnTo>
                    <a:pt x="12915" y="577"/>
                  </a:lnTo>
                  <a:cubicBezTo>
                    <a:pt x="12915" y="260"/>
                    <a:pt x="12655" y="0"/>
                    <a:pt x="1233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2992198" y="4303204"/>
              <a:ext cx="147779" cy="27335"/>
            </a:xfrm>
            <a:custGeom>
              <a:rect b="b" l="l" r="r" t="t"/>
              <a:pathLst>
                <a:path extrusionOk="0" h="1046" w="5655">
                  <a:moveTo>
                    <a:pt x="2827" y="0"/>
                  </a:moveTo>
                  <a:cubicBezTo>
                    <a:pt x="1820" y="0"/>
                    <a:pt x="813" y="349"/>
                    <a:pt x="0" y="1046"/>
                  </a:cubicBezTo>
                  <a:lnTo>
                    <a:pt x="5654" y="1046"/>
                  </a:lnTo>
                  <a:cubicBezTo>
                    <a:pt x="4842" y="349"/>
                    <a:pt x="3834" y="0"/>
                    <a:pt x="2827" y="0"/>
                  </a:cubicBezTo>
                  <a:close/>
                </a:path>
              </a:pathLst>
            </a:custGeom>
            <a:solidFill>
              <a:srgbClr val="70879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3215082" y="4289824"/>
              <a:ext cx="31176" cy="40714"/>
            </a:xfrm>
            <a:custGeom>
              <a:rect b="b" l="l" r="r" t="t"/>
              <a:pathLst>
                <a:path extrusionOk="0" h="1558" w="1193">
                  <a:moveTo>
                    <a:pt x="0" y="0"/>
                  </a:moveTo>
                  <a:cubicBezTo>
                    <a:pt x="318" y="0"/>
                    <a:pt x="577" y="260"/>
                    <a:pt x="577" y="577"/>
                  </a:cubicBezTo>
                  <a:lnTo>
                    <a:pt x="577" y="1558"/>
                  </a:lnTo>
                  <a:lnTo>
                    <a:pt x="1193" y="1558"/>
                  </a:lnTo>
                  <a:lnTo>
                    <a:pt x="1193" y="577"/>
                  </a:lnTo>
                  <a:cubicBezTo>
                    <a:pt x="1193" y="260"/>
                    <a:pt x="93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3123854" y="4474502"/>
              <a:ext cx="64626" cy="64364"/>
            </a:xfrm>
            <a:custGeom>
              <a:rect b="b" l="l" r="r" t="t"/>
              <a:pathLst>
                <a:path extrusionOk="0" h="2463" w="2473">
                  <a:moveTo>
                    <a:pt x="664" y="1"/>
                  </a:moveTo>
                  <a:lnTo>
                    <a:pt x="1" y="655"/>
                  </a:lnTo>
                  <a:lnTo>
                    <a:pt x="1818" y="2463"/>
                  </a:lnTo>
                  <a:lnTo>
                    <a:pt x="2472" y="180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2953235" y="4312167"/>
              <a:ext cx="217396" cy="209008"/>
            </a:xfrm>
            <a:custGeom>
              <a:rect b="b" l="l" r="r" t="t"/>
              <a:pathLst>
                <a:path extrusionOk="0" h="7998" w="8319">
                  <a:moveTo>
                    <a:pt x="4318" y="1"/>
                  </a:moveTo>
                  <a:cubicBezTo>
                    <a:pt x="2703" y="1"/>
                    <a:pt x="1241" y="972"/>
                    <a:pt x="626" y="2463"/>
                  </a:cubicBezTo>
                  <a:cubicBezTo>
                    <a:pt x="1" y="3963"/>
                    <a:pt x="347" y="5684"/>
                    <a:pt x="1491" y="6828"/>
                  </a:cubicBezTo>
                  <a:cubicBezTo>
                    <a:pt x="2256" y="7593"/>
                    <a:pt x="3279" y="7997"/>
                    <a:pt x="4318" y="7997"/>
                  </a:cubicBezTo>
                  <a:cubicBezTo>
                    <a:pt x="4833" y="7997"/>
                    <a:pt x="5353" y="7898"/>
                    <a:pt x="5847" y="7694"/>
                  </a:cubicBezTo>
                  <a:cubicBezTo>
                    <a:pt x="7347" y="7078"/>
                    <a:pt x="8318" y="5617"/>
                    <a:pt x="8318" y="4001"/>
                  </a:cubicBezTo>
                  <a:cubicBezTo>
                    <a:pt x="8318" y="1790"/>
                    <a:pt x="6530" y="1"/>
                    <a:pt x="4318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2951484" y="4331035"/>
              <a:ext cx="200306" cy="171194"/>
            </a:xfrm>
            <a:custGeom>
              <a:rect b="b" l="l" r="r" t="t"/>
              <a:pathLst>
                <a:path extrusionOk="0" h="6551" w="7665">
                  <a:moveTo>
                    <a:pt x="4385" y="0"/>
                  </a:moveTo>
                  <a:cubicBezTo>
                    <a:pt x="1462" y="0"/>
                    <a:pt x="0" y="3529"/>
                    <a:pt x="2068" y="5597"/>
                  </a:cubicBezTo>
                  <a:cubicBezTo>
                    <a:pt x="2690" y="6219"/>
                    <a:pt x="3527" y="6550"/>
                    <a:pt x="4378" y="6550"/>
                  </a:cubicBezTo>
                  <a:cubicBezTo>
                    <a:pt x="4802" y="6550"/>
                    <a:pt x="5229" y="6468"/>
                    <a:pt x="5635" y="6299"/>
                  </a:cubicBezTo>
                  <a:cubicBezTo>
                    <a:pt x="6866" y="5799"/>
                    <a:pt x="7664" y="4597"/>
                    <a:pt x="7664" y="3279"/>
                  </a:cubicBezTo>
                  <a:cubicBezTo>
                    <a:pt x="7664" y="1462"/>
                    <a:pt x="6193" y="0"/>
                    <a:pt x="43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3156284" y="4507560"/>
              <a:ext cx="119635" cy="118380"/>
            </a:xfrm>
            <a:custGeom>
              <a:rect b="b" l="l" r="r" t="t"/>
              <a:pathLst>
                <a:path extrusionOk="0" h="4530" w="4578">
                  <a:moveTo>
                    <a:pt x="1202" y="0"/>
                  </a:moveTo>
                  <a:cubicBezTo>
                    <a:pt x="1135" y="0"/>
                    <a:pt x="1068" y="24"/>
                    <a:pt x="1020" y="73"/>
                  </a:cubicBezTo>
                  <a:lnTo>
                    <a:pt x="106" y="996"/>
                  </a:lnTo>
                  <a:cubicBezTo>
                    <a:pt x="0" y="1092"/>
                    <a:pt x="0" y="1255"/>
                    <a:pt x="106" y="1361"/>
                  </a:cubicBezTo>
                  <a:lnTo>
                    <a:pt x="3193" y="4457"/>
                  </a:lnTo>
                  <a:cubicBezTo>
                    <a:pt x="3246" y="4505"/>
                    <a:pt x="3313" y="4530"/>
                    <a:pt x="3379" y="4530"/>
                  </a:cubicBezTo>
                  <a:cubicBezTo>
                    <a:pt x="3445" y="4530"/>
                    <a:pt x="3510" y="4505"/>
                    <a:pt x="3558" y="4457"/>
                  </a:cubicBezTo>
                  <a:lnTo>
                    <a:pt x="4481" y="3534"/>
                  </a:lnTo>
                  <a:cubicBezTo>
                    <a:pt x="4578" y="3438"/>
                    <a:pt x="4578" y="3265"/>
                    <a:pt x="4481" y="3169"/>
                  </a:cubicBezTo>
                  <a:lnTo>
                    <a:pt x="1385" y="73"/>
                  </a:lnTo>
                  <a:cubicBezTo>
                    <a:pt x="1337" y="24"/>
                    <a:pt x="1270" y="0"/>
                    <a:pt x="12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3173375" y="4507560"/>
              <a:ext cx="102544" cy="101917"/>
            </a:xfrm>
            <a:custGeom>
              <a:rect b="b" l="l" r="r" t="t"/>
              <a:pathLst>
                <a:path extrusionOk="0" h="3900" w="3924">
                  <a:moveTo>
                    <a:pt x="548" y="0"/>
                  </a:moveTo>
                  <a:cubicBezTo>
                    <a:pt x="481" y="0"/>
                    <a:pt x="414" y="24"/>
                    <a:pt x="366" y="73"/>
                  </a:cubicBezTo>
                  <a:lnTo>
                    <a:pt x="0" y="438"/>
                  </a:lnTo>
                  <a:cubicBezTo>
                    <a:pt x="53" y="385"/>
                    <a:pt x="120" y="359"/>
                    <a:pt x="188" y="359"/>
                  </a:cubicBezTo>
                  <a:cubicBezTo>
                    <a:pt x="255" y="359"/>
                    <a:pt x="322" y="385"/>
                    <a:pt x="375" y="438"/>
                  </a:cubicBezTo>
                  <a:lnTo>
                    <a:pt x="3462" y="3525"/>
                  </a:lnTo>
                  <a:cubicBezTo>
                    <a:pt x="3568" y="3630"/>
                    <a:pt x="3568" y="3794"/>
                    <a:pt x="3462" y="3900"/>
                  </a:cubicBezTo>
                  <a:lnTo>
                    <a:pt x="3827" y="3534"/>
                  </a:lnTo>
                  <a:cubicBezTo>
                    <a:pt x="3924" y="3438"/>
                    <a:pt x="3924" y="3265"/>
                    <a:pt x="3827" y="3169"/>
                  </a:cubicBezTo>
                  <a:lnTo>
                    <a:pt x="731" y="73"/>
                  </a:lnTo>
                  <a:cubicBezTo>
                    <a:pt x="683" y="24"/>
                    <a:pt x="616" y="0"/>
                    <a:pt x="548" y="0"/>
                  </a:cubicBezTo>
                  <a:close/>
                </a:path>
              </a:pathLst>
            </a:custGeom>
            <a:solidFill>
              <a:srgbClr val="7B8E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3226136" y="4579189"/>
              <a:ext cx="45366" cy="41342"/>
            </a:xfrm>
            <a:custGeom>
              <a:rect b="b" l="l" r="r" t="t"/>
              <a:pathLst>
                <a:path extrusionOk="0" h="1582" w="1736">
                  <a:moveTo>
                    <a:pt x="1425" y="0"/>
                  </a:moveTo>
                  <a:cubicBezTo>
                    <a:pt x="1376" y="0"/>
                    <a:pt x="1325" y="19"/>
                    <a:pt x="1279" y="62"/>
                  </a:cubicBezTo>
                  <a:lnTo>
                    <a:pt x="135" y="1216"/>
                  </a:lnTo>
                  <a:cubicBezTo>
                    <a:pt x="1" y="1351"/>
                    <a:pt x="97" y="1582"/>
                    <a:pt x="279" y="1582"/>
                  </a:cubicBezTo>
                  <a:cubicBezTo>
                    <a:pt x="337" y="1582"/>
                    <a:pt x="395" y="1563"/>
                    <a:pt x="433" y="1524"/>
                  </a:cubicBezTo>
                  <a:lnTo>
                    <a:pt x="1587" y="370"/>
                  </a:lnTo>
                  <a:cubicBezTo>
                    <a:pt x="1736" y="214"/>
                    <a:pt x="1591" y="0"/>
                    <a:pt x="1425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2936144" y="4305137"/>
              <a:ext cx="12335" cy="11080"/>
            </a:xfrm>
            <a:custGeom>
              <a:rect b="b" l="l" r="r" t="t"/>
              <a:pathLst>
                <a:path extrusionOk="0" h="424" w="472">
                  <a:moveTo>
                    <a:pt x="260" y="1"/>
                  </a:moveTo>
                  <a:cubicBezTo>
                    <a:pt x="1" y="20"/>
                    <a:pt x="1" y="405"/>
                    <a:pt x="260" y="424"/>
                  </a:cubicBezTo>
                  <a:cubicBezTo>
                    <a:pt x="385" y="424"/>
                    <a:pt x="472" y="328"/>
                    <a:pt x="472" y="212"/>
                  </a:cubicBezTo>
                  <a:cubicBezTo>
                    <a:pt x="472" y="87"/>
                    <a:pt x="376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2950465" y="4305137"/>
              <a:ext cx="12596" cy="11080"/>
            </a:xfrm>
            <a:custGeom>
              <a:rect b="b" l="l" r="r" t="t"/>
              <a:pathLst>
                <a:path extrusionOk="0" h="424" w="482">
                  <a:moveTo>
                    <a:pt x="270" y="1"/>
                  </a:moveTo>
                  <a:cubicBezTo>
                    <a:pt x="1" y="20"/>
                    <a:pt x="1" y="405"/>
                    <a:pt x="270" y="424"/>
                  </a:cubicBezTo>
                  <a:cubicBezTo>
                    <a:pt x="385" y="424"/>
                    <a:pt x="482" y="328"/>
                    <a:pt x="482" y="212"/>
                  </a:cubicBezTo>
                  <a:cubicBezTo>
                    <a:pt x="472" y="87"/>
                    <a:pt x="385" y="1"/>
                    <a:pt x="2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2964785" y="4305137"/>
              <a:ext cx="12596" cy="11080"/>
            </a:xfrm>
            <a:custGeom>
              <a:rect b="b" l="l" r="r" t="t"/>
              <a:pathLst>
                <a:path extrusionOk="0" h="424" w="482">
                  <a:moveTo>
                    <a:pt x="270" y="1"/>
                  </a:moveTo>
                  <a:cubicBezTo>
                    <a:pt x="1" y="20"/>
                    <a:pt x="1" y="405"/>
                    <a:pt x="270" y="424"/>
                  </a:cubicBezTo>
                  <a:cubicBezTo>
                    <a:pt x="386" y="424"/>
                    <a:pt x="482" y="328"/>
                    <a:pt x="482" y="212"/>
                  </a:cubicBezTo>
                  <a:cubicBezTo>
                    <a:pt x="482" y="87"/>
                    <a:pt x="386" y="1"/>
                    <a:pt x="2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3013549" y="4428143"/>
              <a:ext cx="13092" cy="11211"/>
            </a:xfrm>
            <a:custGeom>
              <a:rect b="b" l="l" r="r" t="t"/>
              <a:pathLst>
                <a:path extrusionOk="0" h="429" w="501">
                  <a:moveTo>
                    <a:pt x="279" y="0"/>
                  </a:moveTo>
                  <a:cubicBezTo>
                    <a:pt x="227" y="0"/>
                    <a:pt x="176" y="20"/>
                    <a:pt x="135" y="63"/>
                  </a:cubicBezTo>
                  <a:cubicBezTo>
                    <a:pt x="0" y="198"/>
                    <a:pt x="97" y="429"/>
                    <a:pt x="279" y="429"/>
                  </a:cubicBezTo>
                  <a:cubicBezTo>
                    <a:pt x="404" y="429"/>
                    <a:pt x="500" y="323"/>
                    <a:pt x="491" y="207"/>
                  </a:cubicBezTo>
                  <a:cubicBezTo>
                    <a:pt x="491" y="84"/>
                    <a:pt x="386" y="0"/>
                    <a:pt x="279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3013549" y="4446488"/>
              <a:ext cx="13092" cy="11211"/>
            </a:xfrm>
            <a:custGeom>
              <a:rect b="b" l="l" r="r" t="t"/>
              <a:pathLst>
                <a:path extrusionOk="0" h="429" w="501">
                  <a:moveTo>
                    <a:pt x="277" y="0"/>
                  </a:moveTo>
                  <a:cubicBezTo>
                    <a:pt x="226" y="0"/>
                    <a:pt x="175" y="20"/>
                    <a:pt x="135" y="63"/>
                  </a:cubicBezTo>
                  <a:cubicBezTo>
                    <a:pt x="0" y="198"/>
                    <a:pt x="97" y="429"/>
                    <a:pt x="279" y="429"/>
                  </a:cubicBezTo>
                  <a:cubicBezTo>
                    <a:pt x="404" y="429"/>
                    <a:pt x="500" y="332"/>
                    <a:pt x="491" y="217"/>
                  </a:cubicBezTo>
                  <a:cubicBezTo>
                    <a:pt x="491" y="87"/>
                    <a:pt x="385" y="0"/>
                    <a:pt x="277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3029124" y="4428143"/>
              <a:ext cx="13092" cy="11211"/>
            </a:xfrm>
            <a:custGeom>
              <a:rect b="b" l="l" r="r" t="t"/>
              <a:pathLst>
                <a:path extrusionOk="0" h="429" w="501">
                  <a:moveTo>
                    <a:pt x="286" y="0"/>
                  </a:moveTo>
                  <a:cubicBezTo>
                    <a:pt x="233" y="0"/>
                    <a:pt x="179" y="20"/>
                    <a:pt x="135" y="63"/>
                  </a:cubicBezTo>
                  <a:cubicBezTo>
                    <a:pt x="1" y="198"/>
                    <a:pt x="97" y="429"/>
                    <a:pt x="289" y="429"/>
                  </a:cubicBezTo>
                  <a:cubicBezTo>
                    <a:pt x="404" y="429"/>
                    <a:pt x="501" y="323"/>
                    <a:pt x="501" y="207"/>
                  </a:cubicBezTo>
                  <a:cubicBezTo>
                    <a:pt x="501" y="84"/>
                    <a:pt x="395" y="0"/>
                    <a:pt x="286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3029124" y="4446488"/>
              <a:ext cx="13092" cy="11211"/>
            </a:xfrm>
            <a:custGeom>
              <a:rect b="b" l="l" r="r" t="t"/>
              <a:pathLst>
                <a:path extrusionOk="0" h="429" w="501">
                  <a:moveTo>
                    <a:pt x="284" y="0"/>
                  </a:moveTo>
                  <a:cubicBezTo>
                    <a:pt x="232" y="0"/>
                    <a:pt x="179" y="20"/>
                    <a:pt x="135" y="63"/>
                  </a:cubicBezTo>
                  <a:cubicBezTo>
                    <a:pt x="1" y="198"/>
                    <a:pt x="97" y="429"/>
                    <a:pt x="289" y="429"/>
                  </a:cubicBezTo>
                  <a:cubicBezTo>
                    <a:pt x="404" y="429"/>
                    <a:pt x="501" y="332"/>
                    <a:pt x="501" y="217"/>
                  </a:cubicBezTo>
                  <a:cubicBezTo>
                    <a:pt x="501" y="87"/>
                    <a:pt x="394" y="0"/>
                    <a:pt x="284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3019063" y="4367803"/>
              <a:ext cx="72805" cy="70950"/>
            </a:xfrm>
            <a:custGeom>
              <a:rect b="b" l="l" r="r" t="t"/>
              <a:pathLst>
                <a:path extrusionOk="0" h="2715" w="2786">
                  <a:moveTo>
                    <a:pt x="2545" y="0"/>
                  </a:moveTo>
                  <a:cubicBezTo>
                    <a:pt x="2527" y="0"/>
                    <a:pt x="2510" y="2"/>
                    <a:pt x="2491" y="7"/>
                  </a:cubicBezTo>
                  <a:lnTo>
                    <a:pt x="222" y="555"/>
                  </a:lnTo>
                  <a:cubicBezTo>
                    <a:pt x="59" y="593"/>
                    <a:pt x="1" y="805"/>
                    <a:pt x="126" y="920"/>
                  </a:cubicBezTo>
                  <a:lnTo>
                    <a:pt x="1924" y="2661"/>
                  </a:lnTo>
                  <a:cubicBezTo>
                    <a:pt x="1964" y="2697"/>
                    <a:pt x="2014" y="2714"/>
                    <a:pt x="2064" y="2714"/>
                  </a:cubicBezTo>
                  <a:cubicBezTo>
                    <a:pt x="2159" y="2714"/>
                    <a:pt x="2255" y="2652"/>
                    <a:pt x="2280" y="2545"/>
                  </a:cubicBezTo>
                  <a:lnTo>
                    <a:pt x="2751" y="257"/>
                  </a:lnTo>
                  <a:cubicBezTo>
                    <a:pt x="2785" y="121"/>
                    <a:pt x="2677" y="0"/>
                    <a:pt x="2545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3048827" y="4396261"/>
              <a:ext cx="72805" cy="70819"/>
            </a:xfrm>
            <a:custGeom>
              <a:rect b="b" l="l" r="r" t="t"/>
              <a:pathLst>
                <a:path extrusionOk="0" h="2710" w="2786">
                  <a:moveTo>
                    <a:pt x="253" y="0"/>
                  </a:moveTo>
                  <a:cubicBezTo>
                    <a:pt x="116" y="0"/>
                    <a:pt x="0" y="124"/>
                    <a:pt x="35" y="264"/>
                  </a:cubicBezTo>
                  <a:lnTo>
                    <a:pt x="545" y="2543"/>
                  </a:lnTo>
                  <a:cubicBezTo>
                    <a:pt x="569" y="2648"/>
                    <a:pt x="661" y="2709"/>
                    <a:pt x="755" y="2709"/>
                  </a:cubicBezTo>
                  <a:cubicBezTo>
                    <a:pt x="807" y="2709"/>
                    <a:pt x="859" y="2690"/>
                    <a:pt x="901" y="2649"/>
                  </a:cubicBezTo>
                  <a:lnTo>
                    <a:pt x="2679" y="879"/>
                  </a:lnTo>
                  <a:cubicBezTo>
                    <a:pt x="2785" y="754"/>
                    <a:pt x="2728" y="562"/>
                    <a:pt x="2574" y="524"/>
                  </a:cubicBezTo>
                  <a:lnTo>
                    <a:pt x="295" y="4"/>
                  </a:lnTo>
                  <a:cubicBezTo>
                    <a:pt x="281" y="2"/>
                    <a:pt x="267" y="0"/>
                    <a:pt x="253" y="0"/>
                  </a:cubicBezTo>
                  <a:close/>
                </a:path>
              </a:pathLst>
            </a:custGeom>
            <a:solidFill>
              <a:srgbClr val="516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3048827" y="4396209"/>
              <a:ext cx="36612" cy="42465"/>
            </a:xfrm>
            <a:custGeom>
              <a:rect b="b" l="l" r="r" t="t"/>
              <a:pathLst>
                <a:path extrusionOk="0" h="1625" w="1401">
                  <a:moveTo>
                    <a:pt x="241" y="0"/>
                  </a:moveTo>
                  <a:cubicBezTo>
                    <a:pt x="103" y="0"/>
                    <a:pt x="1" y="129"/>
                    <a:pt x="35" y="266"/>
                  </a:cubicBezTo>
                  <a:lnTo>
                    <a:pt x="199" y="997"/>
                  </a:lnTo>
                  <a:lnTo>
                    <a:pt x="785" y="1564"/>
                  </a:lnTo>
                  <a:cubicBezTo>
                    <a:pt x="830" y="1605"/>
                    <a:pt x="885" y="1625"/>
                    <a:pt x="938" y="1625"/>
                  </a:cubicBezTo>
                  <a:cubicBezTo>
                    <a:pt x="1034" y="1625"/>
                    <a:pt x="1126" y="1563"/>
                    <a:pt x="1151" y="1458"/>
                  </a:cubicBezTo>
                  <a:lnTo>
                    <a:pt x="1401" y="256"/>
                  </a:lnTo>
                  <a:lnTo>
                    <a:pt x="295" y="6"/>
                  </a:lnTo>
                  <a:cubicBezTo>
                    <a:pt x="277" y="2"/>
                    <a:pt x="259" y="0"/>
                    <a:pt x="241" y="0"/>
                  </a:cubicBezTo>
                  <a:close/>
                </a:path>
              </a:pathLst>
            </a:custGeom>
            <a:solidFill>
              <a:srgbClr val="76899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2934393" y="4503405"/>
              <a:ext cx="18110" cy="11080"/>
            </a:xfrm>
            <a:custGeom>
              <a:rect b="b" l="l" r="r" t="t"/>
              <a:pathLst>
                <a:path extrusionOk="0" h="424" w="693">
                  <a:moveTo>
                    <a:pt x="289" y="1"/>
                  </a:moveTo>
                  <a:cubicBezTo>
                    <a:pt x="0" y="1"/>
                    <a:pt x="0" y="424"/>
                    <a:pt x="289" y="424"/>
                  </a:cubicBezTo>
                  <a:lnTo>
                    <a:pt x="404" y="424"/>
                  </a:lnTo>
                  <a:cubicBezTo>
                    <a:pt x="693" y="424"/>
                    <a:pt x="693" y="1"/>
                    <a:pt x="404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2950726" y="4503405"/>
              <a:ext cx="33685" cy="11080"/>
            </a:xfrm>
            <a:custGeom>
              <a:rect b="b" l="l" r="r" t="t"/>
              <a:pathLst>
                <a:path extrusionOk="0" h="424" w="1289">
                  <a:moveTo>
                    <a:pt x="289" y="1"/>
                  </a:moveTo>
                  <a:cubicBezTo>
                    <a:pt x="0" y="1"/>
                    <a:pt x="0" y="424"/>
                    <a:pt x="289" y="424"/>
                  </a:cubicBezTo>
                  <a:lnTo>
                    <a:pt x="1010" y="424"/>
                  </a:lnTo>
                  <a:cubicBezTo>
                    <a:pt x="1289" y="424"/>
                    <a:pt x="1289" y="1"/>
                    <a:pt x="1010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2934628" y="4517987"/>
              <a:ext cx="49782" cy="11080"/>
            </a:xfrm>
            <a:custGeom>
              <a:rect b="b" l="l" r="r" t="t"/>
              <a:pathLst>
                <a:path extrusionOk="0" h="424" w="1905">
                  <a:moveTo>
                    <a:pt x="280" y="0"/>
                  </a:moveTo>
                  <a:cubicBezTo>
                    <a:pt x="1" y="0"/>
                    <a:pt x="1" y="424"/>
                    <a:pt x="280" y="424"/>
                  </a:cubicBezTo>
                  <a:lnTo>
                    <a:pt x="1626" y="424"/>
                  </a:lnTo>
                  <a:cubicBezTo>
                    <a:pt x="1905" y="424"/>
                    <a:pt x="1905" y="0"/>
                    <a:pt x="1626" y="0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2934628" y="4532804"/>
              <a:ext cx="49782" cy="11080"/>
            </a:xfrm>
            <a:custGeom>
              <a:rect b="b" l="l" r="r" t="t"/>
              <a:pathLst>
                <a:path extrusionOk="0" h="424" w="1905">
                  <a:moveTo>
                    <a:pt x="280" y="1"/>
                  </a:moveTo>
                  <a:cubicBezTo>
                    <a:pt x="1" y="1"/>
                    <a:pt x="1" y="424"/>
                    <a:pt x="280" y="424"/>
                  </a:cubicBezTo>
                  <a:lnTo>
                    <a:pt x="1626" y="424"/>
                  </a:lnTo>
                  <a:cubicBezTo>
                    <a:pt x="1905" y="424"/>
                    <a:pt x="1905" y="1"/>
                    <a:pt x="1626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3210797" y="4348491"/>
              <a:ext cx="11106" cy="125044"/>
            </a:xfrm>
            <a:custGeom>
              <a:rect b="b" l="l" r="r" t="t"/>
              <a:pathLst>
                <a:path extrusionOk="0" h="4785" w="425">
                  <a:moveTo>
                    <a:pt x="213" y="0"/>
                  </a:moveTo>
                  <a:cubicBezTo>
                    <a:pt x="107" y="0"/>
                    <a:pt x="1" y="73"/>
                    <a:pt x="1" y="217"/>
                  </a:cubicBezTo>
                  <a:lnTo>
                    <a:pt x="1" y="4573"/>
                  </a:lnTo>
                  <a:cubicBezTo>
                    <a:pt x="1" y="4698"/>
                    <a:pt x="97" y="4784"/>
                    <a:pt x="213" y="4784"/>
                  </a:cubicBezTo>
                  <a:cubicBezTo>
                    <a:pt x="328" y="4784"/>
                    <a:pt x="424" y="4688"/>
                    <a:pt x="424" y="4573"/>
                  </a:cubicBezTo>
                  <a:lnTo>
                    <a:pt x="424" y="217"/>
                  </a:lnTo>
                  <a:cubicBezTo>
                    <a:pt x="424" y="73"/>
                    <a:pt x="318" y="0"/>
                    <a:pt x="21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20" name="Google Shape;12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>
            <p:ph type="title"/>
          </p:nvPr>
        </p:nvSpPr>
        <p:spPr>
          <a:xfrm>
            <a:off x="441225" y="79575"/>
            <a:ext cx="8092200" cy="10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3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ANTEPROYECTO ADQUISICIONES PARA EL EJERCICIO 2022 DE LOS CAPÍTULOS:</a:t>
            </a:r>
            <a:endParaRPr b="0" sz="2300">
              <a:solidFill>
                <a:schemeClr val="dk1"/>
              </a:solidFill>
              <a:latin typeface="Poppins Black"/>
              <a:ea typeface="Poppins Black"/>
              <a:cs typeface="Poppins Black"/>
              <a:sym typeface="Poppins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E7CC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8"/>
          <p:cNvSpPr txBox="1"/>
          <p:nvPr/>
        </p:nvSpPr>
        <p:spPr>
          <a:xfrm>
            <a:off x="3422275" y="1527850"/>
            <a:ext cx="1960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MATERIALES </a:t>
            </a:r>
            <a:endParaRPr b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Y SUMINISTROS </a:t>
            </a:r>
            <a:endParaRPr b="1"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3560425" y="889825"/>
            <a:ext cx="16845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2000</a:t>
            </a:r>
            <a:endParaRPr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3649513" y="2883700"/>
            <a:ext cx="150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SERVICIOS GENERALES</a:t>
            </a:r>
            <a:endParaRPr b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3649525" y="2210100"/>
            <a:ext cx="15063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3000</a:t>
            </a:r>
            <a:endParaRPr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2923225" y="4178400"/>
            <a:ext cx="29589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BIENES MUEBLES, INMUEBLES E INTANGIBLES</a:t>
            </a:r>
            <a:endParaRPr b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649525" y="3455088"/>
            <a:ext cx="15063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5000 </a:t>
            </a:r>
            <a:endParaRPr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/>
          <p:nvPr/>
        </p:nvSpPr>
        <p:spPr>
          <a:xfrm>
            <a:off x="1615575" y="62375"/>
            <a:ext cx="56415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DIRECCIÓN GENERAL DE SERVICIOS MÉDICOS</a:t>
            </a:r>
            <a:endParaRPr sz="2600">
              <a:solidFill>
                <a:schemeClr val="dk1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graphicFrame>
        <p:nvGraphicFramePr>
          <p:cNvPr id="138" name="Google Shape;138;p19"/>
          <p:cNvGraphicFramePr/>
          <p:nvPr/>
        </p:nvGraphicFramePr>
        <p:xfrm>
          <a:off x="612425" y="176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293325"/>
                <a:gridCol w="1529100"/>
                <a:gridCol w="1529100"/>
                <a:gridCol w="1626200"/>
                <a:gridCol w="1670050"/>
              </a:tblGrid>
              <a:tr h="435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</a:tr>
              <a:tr h="32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DGSM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$828,692,789.48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$1,060,402,603.00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$740,873,101.00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$894,313,766.74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9" name="Google Shape;139;p19"/>
          <p:cNvGraphicFramePr/>
          <p:nvPr/>
        </p:nvGraphicFramePr>
        <p:xfrm>
          <a:off x="612438" y="3186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286075"/>
                <a:gridCol w="1520575"/>
                <a:gridCol w="1520575"/>
                <a:gridCol w="1617125"/>
                <a:gridCol w="1703400"/>
              </a:tblGrid>
              <a:tr h="470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DGSM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21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25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16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</a:tr>
            </a:tbl>
          </a:graphicData>
        </a:graphic>
      </p:graphicFrame>
      <p:sp>
        <p:nvSpPr>
          <p:cNvPr id="140" name="Google Shape;140;p19"/>
          <p:cNvSpPr txBox="1"/>
          <p:nvPr/>
        </p:nvSpPr>
        <p:spPr>
          <a:xfrm>
            <a:off x="1278900" y="1254800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EN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612600" y="2724950"/>
            <a:ext cx="764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7977" y="436447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 txBox="1"/>
          <p:nvPr/>
        </p:nvSpPr>
        <p:spPr>
          <a:xfrm>
            <a:off x="365400" y="4447225"/>
            <a:ext cx="441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0" y="4701700"/>
            <a:ext cx="3065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2020-2021 ATÍPICO POR COVID.</a:t>
            </a:r>
            <a:endParaRPr b="1" sz="13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0" title="Chart"/>
          <p:cNvPicPr preferRelativeResize="0"/>
          <p:nvPr/>
        </p:nvPicPr>
        <p:blipFill rotWithShape="1">
          <a:blip r:embed="rId3">
            <a:alphaModFix/>
          </a:blip>
          <a:srcRect b="4540" l="2664" r="-3992" t="4476"/>
          <a:stretch/>
        </p:blipFill>
        <p:spPr>
          <a:xfrm>
            <a:off x="4031075" y="1431313"/>
            <a:ext cx="5161201" cy="2566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1751250" y="62375"/>
            <a:ext cx="564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DIRECCIÓN GENERAL DE SERVICIOS MÉDICOS</a:t>
            </a:r>
            <a:endParaRPr sz="1800">
              <a:solidFill>
                <a:schemeClr val="dk1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graphicFrame>
        <p:nvGraphicFramePr>
          <p:cNvPr id="152" name="Google Shape;152;p20"/>
          <p:cNvGraphicFramePr/>
          <p:nvPr/>
        </p:nvGraphicFramePr>
        <p:xfrm>
          <a:off x="4996250" y="608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3772175"/>
              </a:tblGrid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 SOLICITADO 2022</a:t>
                      </a:r>
                      <a:endParaRPr b="1" sz="17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$894,313,766.74</a:t>
                      </a:r>
                      <a:endParaRPr b="1" sz="17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graphicFrame>
        <p:nvGraphicFramePr>
          <p:cNvPr id="153" name="Google Shape;153;p20"/>
          <p:cNvGraphicFramePr/>
          <p:nvPr/>
        </p:nvGraphicFramePr>
        <p:xfrm>
          <a:off x="188050" y="80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257150"/>
                <a:gridCol w="2356375"/>
                <a:gridCol w="672600"/>
                <a:gridCol w="3619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DE COMPRA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79C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subrogado de Hospitales 1er y 2do nivel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$392,000,000.00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43.80%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Compra a consumo de medicamentos del cuadro básico de primer, segundo y tercer nivel de atención médica del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$332,417,926.80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37.20%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Subrogación de los servicios de Hemodiálisis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$48,304,372.12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a consumo de material de traumatología y ortopedia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$24,277,867.93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imagenología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$20,701,200.71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2.30%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 los servicios hospitalarios, equipo para diagnostico, tratamiento y material oftalmológico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$14,522,627.59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material de cardiología 2021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$10,644,592.68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ambulancias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$9,970,215.14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Oxigenoterapia para el IPEJAL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$8,377,501.44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pruebas de laboratorio de análisis clínicos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$7,957,178.31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material de implementos médicos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$6,175,095.92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0.70%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Materiales de Análisis Clínicos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$5,560,589.92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en comodato de los equipos y abastecimiento de insumos de hemodiálisis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$5,179,667.18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0.60%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 los servicios de psiquiatría 2021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$3,816,000.00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del abastecimiento de insumos y equipos para diálisis peritoneal, ambulatorio y automatizado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$2,012,247.76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16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material de odontología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$1,679,291.70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0.20%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Reparación del Equipo de Rayos X de la UNIMEF Pila Seca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$534,914.67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0.10%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18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Adquisición de Refrigeradores para las UNIMEF´S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$182,476.84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0.01%</a:t>
                      </a:r>
                      <a:endParaRPr sz="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154" name="Google Shape;154;p20"/>
          <p:cNvSpPr/>
          <p:nvPr/>
        </p:nvSpPr>
        <p:spPr>
          <a:xfrm>
            <a:off x="4117475" y="4375925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0"/>
          <p:cNvSpPr/>
          <p:nvPr/>
        </p:nvSpPr>
        <p:spPr>
          <a:xfrm>
            <a:off x="4117475" y="4618988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0"/>
          <p:cNvSpPr txBox="1"/>
          <p:nvPr/>
        </p:nvSpPr>
        <p:spPr>
          <a:xfrm>
            <a:off x="4367238" y="4330525"/>
            <a:ext cx="2067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/>
          <p:nvPr/>
        </p:nvSpPr>
        <p:spPr>
          <a:xfrm>
            <a:off x="1479450" y="414925"/>
            <a:ext cx="6185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FINANZAS 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62" name="Google Shape;162;p21"/>
          <p:cNvGraphicFramePr/>
          <p:nvPr/>
        </p:nvGraphicFramePr>
        <p:xfrm>
          <a:off x="544063" y="3187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75"/>
                <a:gridCol w="1574550"/>
                <a:gridCol w="1574550"/>
                <a:gridCol w="1674525"/>
                <a:gridCol w="1719675"/>
              </a:tblGrid>
              <a:tr h="470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2022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DGF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3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11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4</a:t>
                      </a:r>
                      <a:endParaRPr sz="120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" name="Google Shape;163;p21"/>
          <p:cNvGraphicFramePr/>
          <p:nvPr/>
        </p:nvGraphicFramePr>
        <p:xfrm>
          <a:off x="507063" y="1820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1331750"/>
                <a:gridCol w="1574550"/>
                <a:gridCol w="1574550"/>
                <a:gridCol w="1674525"/>
                <a:gridCol w="1719675"/>
              </a:tblGrid>
              <a:tr h="401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DIRECCIÓN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2019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2020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2021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2022 </a:t>
                      </a:r>
                      <a:endParaRPr b="1" sz="12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318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DGF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$2,247,600.00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$6,311,600.00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$2,713,028.00</a:t>
                      </a:r>
                      <a:endParaRPr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$2,723,000.00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  <p:sp>
        <p:nvSpPr>
          <p:cNvPr id="164" name="Google Shape;164;p21"/>
          <p:cNvSpPr txBox="1"/>
          <p:nvPr/>
        </p:nvSpPr>
        <p:spPr>
          <a:xfrm>
            <a:off x="570438" y="2656275"/>
            <a:ext cx="800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PROCESOS DE COMPRA SOLICITADOS POR AÑO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65" name="Google Shape;16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7977" y="436447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 txBox="1"/>
          <p:nvPr/>
        </p:nvSpPr>
        <p:spPr>
          <a:xfrm>
            <a:off x="0" y="4774325"/>
            <a:ext cx="7323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2020- SE LLEVABAN A CABO LOS PROCESOS POR DIRECCIÓN, NO EN CONSOLIDACIÓN.</a:t>
            </a:r>
            <a:endParaRPr b="1" sz="12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1278900" y="1289700"/>
            <a:ext cx="6586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MONTOS PROGRAMADOS POR AÑO EN PAA</a:t>
            </a:r>
            <a:endParaRPr b="1"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2" title="Chart"/>
          <p:cNvPicPr preferRelativeResize="0"/>
          <p:nvPr/>
        </p:nvPicPr>
        <p:blipFill rotWithShape="1">
          <a:blip r:embed="rId3">
            <a:alphaModFix/>
          </a:blip>
          <a:srcRect b="9123" l="3836" r="0" t="15353"/>
          <a:stretch/>
        </p:blipFill>
        <p:spPr>
          <a:xfrm>
            <a:off x="3573825" y="1776425"/>
            <a:ext cx="5423199" cy="26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91002" y="4330525"/>
            <a:ext cx="1906024" cy="73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2"/>
          <p:cNvSpPr txBox="1"/>
          <p:nvPr/>
        </p:nvSpPr>
        <p:spPr>
          <a:xfrm>
            <a:off x="1238800" y="71275"/>
            <a:ext cx="6048300" cy="6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DIRECCIÓN GENERAL DE FINANZAS 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1987450" y="845950"/>
            <a:ext cx="404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Poppins"/>
                <a:ea typeface="Poppins"/>
                <a:cs typeface="Poppins"/>
                <a:sym typeface="Poppins"/>
              </a:rPr>
              <a:t>MONTO SOLICITADO 2022</a:t>
            </a:r>
            <a:endParaRPr b="1" sz="21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Poppins"/>
                <a:ea typeface="Poppins"/>
                <a:cs typeface="Poppins"/>
                <a:sym typeface="Poppins"/>
              </a:rPr>
              <a:t>$2,723,000.00</a:t>
            </a:r>
            <a:endParaRPr b="1" sz="2100"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76" name="Google Shape;176;p22"/>
          <p:cNvGraphicFramePr/>
          <p:nvPr/>
        </p:nvGraphicFramePr>
        <p:xfrm>
          <a:off x="179125" y="201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{9E64FAB3-1D4A-4098-8B61-9DDC0D786B4B}</a:tableStyleId>
              </a:tblPr>
              <a:tblGrid>
                <a:gridCol w="466725"/>
                <a:gridCol w="1525875"/>
                <a:gridCol w="792125"/>
                <a:gridCol w="4979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N°</a:t>
                      </a:r>
                      <a:endParaRPr b="1"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PROCESO DE COMPRA</a:t>
                      </a:r>
                      <a:endParaRPr b="1"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MONTO</a:t>
                      </a:r>
                      <a:endParaRPr b="1"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</a:t>
                      </a:r>
                      <a:endParaRPr b="1"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del servicio de Auditoría externa para la dictaminación de los estados financieros por las operaciones realizadas por el SEDAR y el IPEJAL del 01 de enero al 31 de diciembre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$1,250,000.00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45.90%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Servicio de mensajería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$1,123,000.00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41.20%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Contratación de los servicios de valuación actuarial del plan de Pensiones para el IPEJAL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$350,000.00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12.90%</a:t>
                      </a:r>
                      <a:endParaRPr sz="8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77" name="Google Shape;177;p22"/>
          <p:cNvSpPr/>
          <p:nvPr/>
        </p:nvSpPr>
        <p:spPr>
          <a:xfrm>
            <a:off x="4117475" y="4548313"/>
            <a:ext cx="187200" cy="1605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2"/>
          <p:cNvSpPr txBox="1"/>
          <p:nvPr/>
        </p:nvSpPr>
        <p:spPr>
          <a:xfrm>
            <a:off x="4367251" y="4499850"/>
            <a:ext cx="926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CONSOLIDADO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latin typeface="Poppins"/>
                <a:ea typeface="Poppins"/>
                <a:cs typeface="Poppins"/>
                <a:sym typeface="Poppins"/>
              </a:rPr>
              <a:t>PROYECTO</a:t>
            </a:r>
            <a:endParaRPr b="1" sz="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9" name="Google Shape;179;p22"/>
          <p:cNvSpPr/>
          <p:nvPr/>
        </p:nvSpPr>
        <p:spPr>
          <a:xfrm>
            <a:off x="4117475" y="4758113"/>
            <a:ext cx="187200" cy="1605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